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300" r:id="rId2"/>
    <p:sldId id="308" r:id="rId3"/>
    <p:sldId id="322" r:id="rId4"/>
    <p:sldId id="297" r:id="rId5"/>
    <p:sldId id="260" r:id="rId6"/>
    <p:sldId id="309" r:id="rId7"/>
    <p:sldId id="325" r:id="rId8"/>
    <p:sldId id="323" r:id="rId9"/>
    <p:sldId id="320" r:id="rId10"/>
    <p:sldId id="321" r:id="rId11"/>
  </p:sldIdLst>
  <p:sldSz cx="9144000" cy="5143500" type="screen16x9"/>
  <p:notesSz cx="6858000" cy="9144000"/>
  <p:embeddedFontLst>
    <p:embeddedFont>
      <p:font typeface="Nixie One" panose="020B0604020202020204" charset="0"/>
      <p:regular r:id="rId13"/>
    </p:embeddedFont>
    <p:embeddedFont>
      <p:font typeface="Muli" panose="020B0604020202020204" charset="0"/>
      <p:regular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9C5"/>
    <a:srgbClr val="184769"/>
    <a:srgbClr val="A54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5E30D-27DC-493C-B209-CFC74693DB59}">
  <a:tblStyle styleId="{F2D5E30D-27DC-493C-B209-CFC74693DB5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61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716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Shape 1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70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Shape 1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43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Shape 1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3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Shape 1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4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Shape 1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Shape 1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43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Shape 1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Shape 1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58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Shape 1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2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Shape 1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1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Shape 1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92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Shape 1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Shape 1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3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SzPct val="100000"/>
              <a:buFont typeface="Nixie One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grpSp>
        <p:nvGrpSpPr>
          <p:cNvPr id="347" name="Shape 347"/>
          <p:cNvGrpSpPr/>
          <p:nvPr/>
        </p:nvGrpSpPr>
        <p:grpSpPr>
          <a:xfrm rot="10800000" flipH="1">
            <a:off x="411206" y="1998368"/>
            <a:ext cx="1322798" cy="1145959"/>
            <a:chOff x="4088875" y="1431100"/>
            <a:chExt cx="3293000" cy="2852775"/>
          </a:xfrm>
        </p:grpSpPr>
        <p:sp>
          <p:nvSpPr>
            <p:cNvPr id="348" name="Shape 348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5" name="Shape 395"/>
          <p:cNvSpPr/>
          <p:nvPr/>
        </p:nvSpPr>
        <p:spPr>
          <a:xfrm rot="10800000" flipH="1">
            <a:off x="-123825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 rot="10800000" flipH="1">
            <a:off x="638174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/>
          <p:nvPr/>
        </p:nvSpPr>
        <p:spPr>
          <a:xfrm rot="10800000" flipH="1">
            <a:off x="657224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9" name="Shape 399"/>
          <p:cNvGrpSpPr/>
          <p:nvPr/>
        </p:nvGrpSpPr>
        <p:grpSpPr>
          <a:xfrm>
            <a:off x="986833" y="1394517"/>
            <a:ext cx="351203" cy="324660"/>
            <a:chOff x="5975075" y="2327500"/>
            <a:chExt cx="420100" cy="388350"/>
          </a:xfrm>
        </p:grpSpPr>
        <p:sp>
          <p:nvSpPr>
            <p:cNvPr id="400" name="Shape 40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2" name="Shape 402"/>
          <p:cNvSpPr/>
          <p:nvPr/>
        </p:nvSpPr>
        <p:spPr>
          <a:xfrm>
            <a:off x="203100" y="3022776"/>
            <a:ext cx="166061" cy="287704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3" name="Shape 403"/>
          <p:cNvGrpSpPr/>
          <p:nvPr/>
        </p:nvGrpSpPr>
        <p:grpSpPr>
          <a:xfrm>
            <a:off x="295727" y="877705"/>
            <a:ext cx="247468" cy="392302"/>
            <a:chOff x="6718575" y="2318625"/>
            <a:chExt cx="256950" cy="407375"/>
          </a:xfrm>
        </p:grpSpPr>
        <p:sp>
          <p:nvSpPr>
            <p:cNvPr id="404" name="Shape 40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1229484" y="3310480"/>
            <a:ext cx="342881" cy="350068"/>
            <a:chOff x="3951850" y="2985350"/>
            <a:chExt cx="407950" cy="416500"/>
          </a:xfrm>
        </p:grpSpPr>
        <p:sp>
          <p:nvSpPr>
            <p:cNvPr id="413" name="Shape 41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7" name="Shape 417"/>
          <p:cNvGrpSpPr/>
          <p:nvPr/>
        </p:nvGrpSpPr>
        <p:grpSpPr>
          <a:xfrm rot="10800000" flipH="1">
            <a:off x="-97888" y="626111"/>
            <a:ext cx="1034724" cy="895486"/>
            <a:chOff x="238125" y="1431100"/>
            <a:chExt cx="3296350" cy="2852775"/>
          </a:xfrm>
        </p:grpSpPr>
        <p:sp>
          <p:nvSpPr>
            <p:cNvPr id="418" name="Shape 418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0" name="Shape 500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/>
          <p:nvPr/>
        </p:nvSpPr>
        <p:spPr>
          <a:xfrm rot="10800000" flipH="1">
            <a:off x="728999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/>
          <p:nvPr/>
        </p:nvSpPr>
        <p:spPr>
          <a:xfrm rot="10800000" flipH="1">
            <a:off x="411199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28838" y="3843207"/>
            <a:ext cx="248072" cy="248057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5" name="Shape 505"/>
          <p:cNvGrpSpPr/>
          <p:nvPr/>
        </p:nvGrpSpPr>
        <p:grpSpPr>
          <a:xfrm>
            <a:off x="67091" y="1681689"/>
            <a:ext cx="455624" cy="437053"/>
            <a:chOff x="5241175" y="4959100"/>
            <a:chExt cx="539775" cy="517775"/>
          </a:xfrm>
        </p:grpSpPr>
        <p:sp>
          <p:nvSpPr>
            <p:cNvPr id="506" name="Shape 50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12" name="Shape 512"/>
          <p:cNvSpPr/>
          <p:nvPr/>
        </p:nvSpPr>
        <p:spPr>
          <a:xfrm>
            <a:off x="144925" y="4214500"/>
            <a:ext cx="299951" cy="27283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Shape 1265"/>
          <p:cNvGrpSpPr/>
          <p:nvPr/>
        </p:nvGrpSpPr>
        <p:grpSpPr>
          <a:xfrm rot="10800000" flipH="1">
            <a:off x="316371" y="178887"/>
            <a:ext cx="1088336" cy="942842"/>
            <a:chOff x="4088875" y="1431100"/>
            <a:chExt cx="3293000" cy="2852775"/>
          </a:xfrm>
        </p:grpSpPr>
        <p:sp>
          <p:nvSpPr>
            <p:cNvPr id="1266" name="Shape 1266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3" name="Shape 1313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4" name="Shape 1314"/>
          <p:cNvSpPr/>
          <p:nvPr/>
        </p:nvSpPr>
        <p:spPr>
          <a:xfrm rot="10800000" flipH="1">
            <a:off x="503115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5" name="Shape 1315"/>
          <p:cNvSpPr/>
          <p:nvPr/>
        </p:nvSpPr>
        <p:spPr>
          <a:xfrm rot="10800000" flipH="1">
            <a:off x="1208423" y="-131812"/>
            <a:ext cx="674399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6" name="Shape 1316"/>
          <p:cNvSpPr/>
          <p:nvPr/>
        </p:nvSpPr>
        <p:spPr>
          <a:xfrm rot="10800000" flipH="1">
            <a:off x="247753" y="49692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17" name="Shape 1317"/>
          <p:cNvGrpSpPr/>
          <p:nvPr/>
        </p:nvGrpSpPr>
        <p:grpSpPr>
          <a:xfrm rot="10800000" flipH="1">
            <a:off x="8218342" y="4123089"/>
            <a:ext cx="685311" cy="593091"/>
            <a:chOff x="238125" y="1431100"/>
            <a:chExt cx="3296350" cy="2852775"/>
          </a:xfrm>
        </p:grpSpPr>
        <p:sp>
          <p:nvSpPr>
            <p:cNvPr id="1318" name="Shape 1318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00" name="Shape 1400"/>
          <p:cNvSpPr/>
          <p:nvPr/>
        </p:nvSpPr>
        <p:spPr>
          <a:xfrm rot="10800000" flipH="1">
            <a:off x="8763567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1" name="Shape 1401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2" name="Shape 1402"/>
          <p:cNvSpPr/>
          <p:nvPr/>
        </p:nvSpPr>
        <p:spPr>
          <a:xfrm rot="10800000" flipH="1">
            <a:off x="8322785" y="3628022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3" name="Shape 1403"/>
          <p:cNvSpPr/>
          <p:nvPr/>
        </p:nvSpPr>
        <p:spPr>
          <a:xfrm rot="10800000" flipH="1">
            <a:off x="8763568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10800000" flipH="1">
            <a:off x="3692750" y="38248"/>
            <a:ext cx="1758132" cy="1523096"/>
            <a:chOff x="4088875" y="1431100"/>
            <a:chExt cx="3293000" cy="2852775"/>
          </a:xfrm>
        </p:grpSpPr>
        <p:sp>
          <p:nvSpPr>
            <p:cNvPr id="11" name="Shape 11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 rot="10800000" flipH="1">
            <a:off x="5278914" y="855278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 rot="10800000" flipH="1">
            <a:off x="5365798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5549153" y="1029780"/>
            <a:ext cx="404640" cy="374058"/>
            <a:chOff x="5975075" y="2327500"/>
            <a:chExt cx="420100" cy="388350"/>
          </a:xfrm>
        </p:grpSpPr>
        <p:sp>
          <p:nvSpPr>
            <p:cNvPr id="63" name="Shape 6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3253021" y="113273"/>
            <a:ext cx="225084" cy="389963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6" name="Shape 66"/>
          <p:cNvGrpSpPr/>
          <p:nvPr/>
        </p:nvGrpSpPr>
        <p:grpSpPr>
          <a:xfrm>
            <a:off x="4380526" y="515192"/>
            <a:ext cx="382958" cy="607110"/>
            <a:chOff x="6718575" y="2318625"/>
            <a:chExt cx="256950" cy="407375"/>
          </a:xfrm>
        </p:grpSpPr>
        <p:sp>
          <p:nvSpPr>
            <p:cNvPr id="67" name="Shape 6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3199463" y="902958"/>
            <a:ext cx="395017" cy="403296"/>
            <a:chOff x="3951850" y="2985350"/>
            <a:chExt cx="407950" cy="416500"/>
          </a:xfrm>
        </p:grpSpPr>
        <p:sp>
          <p:nvSpPr>
            <p:cNvPr id="76" name="Shape 7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0" name="Shape 80"/>
          <p:cNvGrpSpPr/>
          <p:nvPr/>
        </p:nvGrpSpPr>
        <p:grpSpPr>
          <a:xfrm rot="10800000" flipH="1">
            <a:off x="3920311" y="3981675"/>
            <a:ext cx="1303376" cy="1127987"/>
            <a:chOff x="238125" y="1431100"/>
            <a:chExt cx="3296350" cy="2852775"/>
          </a:xfrm>
        </p:grpSpPr>
        <p:sp>
          <p:nvSpPr>
            <p:cNvPr id="81" name="Shape 81"/>
            <p:cNvSpPr/>
            <p:nvPr/>
          </p:nvSpPr>
          <p:spPr>
            <a:xfrm>
              <a:off x="98072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3" y="0"/>
                  </a:moveTo>
                  <a:lnTo>
                    <a:pt x="0" y="269"/>
                  </a:lnTo>
                  <a:lnTo>
                    <a:pt x="3226" y="5914"/>
                  </a:lnTo>
                  <a:lnTo>
                    <a:pt x="6317" y="59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49675" y="3907525"/>
              <a:ext cx="386425" cy="376350"/>
            </a:xfrm>
            <a:custGeom>
              <a:avLst/>
              <a:gdLst/>
              <a:ahLst/>
              <a:cxnLst/>
              <a:rect l="0" t="0" r="0" b="0"/>
              <a:pathLst>
                <a:path w="15457" h="15054" extrusionOk="0">
                  <a:moveTo>
                    <a:pt x="403" y="0"/>
                  </a:moveTo>
                  <a:lnTo>
                    <a:pt x="0" y="269"/>
                  </a:lnTo>
                  <a:lnTo>
                    <a:pt x="5242" y="9543"/>
                  </a:lnTo>
                  <a:lnTo>
                    <a:pt x="10887" y="15054"/>
                  </a:lnTo>
                  <a:lnTo>
                    <a:pt x="15457" y="1505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15250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162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84200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2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449800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318750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3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39517" y="38978"/>
                  </a:lnTo>
                  <a:lnTo>
                    <a:pt x="37097" y="38978"/>
                  </a:lnTo>
                  <a:lnTo>
                    <a:pt x="33737" y="3333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28650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38125" y="28222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806" y="0"/>
                  </a:moveTo>
                  <a:lnTo>
                    <a:pt x="0" y="1479"/>
                  </a:lnTo>
                  <a:lnTo>
                    <a:pt x="3226" y="6989"/>
                  </a:lnTo>
                  <a:lnTo>
                    <a:pt x="36559" y="40322"/>
                  </a:lnTo>
                  <a:lnTo>
                    <a:pt x="36962" y="40053"/>
                  </a:lnTo>
                  <a:lnTo>
                    <a:pt x="31720" y="30779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3839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51550" y="2761700"/>
              <a:ext cx="779600" cy="840075"/>
            </a:xfrm>
            <a:custGeom>
              <a:avLst/>
              <a:gdLst/>
              <a:ahLst/>
              <a:cxnLst/>
              <a:rect l="0" t="0" r="0" b="0"/>
              <a:pathLst>
                <a:path w="31184" h="33603" extrusionOk="0">
                  <a:moveTo>
                    <a:pt x="1748" y="1"/>
                  </a:moveTo>
                  <a:lnTo>
                    <a:pt x="1" y="2823"/>
                  </a:lnTo>
                  <a:lnTo>
                    <a:pt x="30780" y="33603"/>
                  </a:lnTo>
                  <a:lnTo>
                    <a:pt x="31183" y="33199"/>
                  </a:lnTo>
                  <a:lnTo>
                    <a:pt x="25807" y="2406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88525" y="2697875"/>
              <a:ext cx="608200" cy="675400"/>
            </a:xfrm>
            <a:custGeom>
              <a:avLst/>
              <a:gdLst/>
              <a:ahLst/>
              <a:cxnLst/>
              <a:rect l="0" t="0" r="0" b="0"/>
              <a:pathLst>
                <a:path w="24328" h="27016" extrusionOk="0">
                  <a:moveTo>
                    <a:pt x="1613" y="0"/>
                  </a:moveTo>
                  <a:lnTo>
                    <a:pt x="0" y="2957"/>
                  </a:lnTo>
                  <a:lnTo>
                    <a:pt x="23925" y="27016"/>
                  </a:lnTo>
                  <a:lnTo>
                    <a:pt x="24328" y="26613"/>
                  </a:lnTo>
                  <a:lnTo>
                    <a:pt x="19086" y="17473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4813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57882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22125" y="2637375"/>
              <a:ext cx="443550" cy="504050"/>
            </a:xfrm>
            <a:custGeom>
              <a:avLst/>
              <a:gdLst/>
              <a:ahLst/>
              <a:cxnLst/>
              <a:rect l="0" t="0" r="0" b="0"/>
              <a:pathLst>
                <a:path w="17742" h="20162" extrusionOk="0">
                  <a:moveTo>
                    <a:pt x="1747" y="1"/>
                  </a:moveTo>
                  <a:lnTo>
                    <a:pt x="0" y="2958"/>
                  </a:lnTo>
                  <a:lnTo>
                    <a:pt x="17339" y="20162"/>
                  </a:lnTo>
                  <a:lnTo>
                    <a:pt x="17742" y="19893"/>
                  </a:lnTo>
                  <a:lnTo>
                    <a:pt x="12366" y="10619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59075" y="2576900"/>
              <a:ext cx="275575" cy="336050"/>
            </a:xfrm>
            <a:custGeom>
              <a:avLst/>
              <a:gdLst/>
              <a:ahLst/>
              <a:cxnLst/>
              <a:rect l="0" t="0" r="0" b="0"/>
              <a:pathLst>
                <a:path w="11023" h="13442" extrusionOk="0">
                  <a:moveTo>
                    <a:pt x="1614" y="1"/>
                  </a:moveTo>
                  <a:lnTo>
                    <a:pt x="1" y="2823"/>
                  </a:lnTo>
                  <a:lnTo>
                    <a:pt x="10484" y="13441"/>
                  </a:lnTo>
                  <a:lnTo>
                    <a:pt x="10888" y="13172"/>
                  </a:lnTo>
                  <a:lnTo>
                    <a:pt x="9812" y="1129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67627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92675" y="2513050"/>
              <a:ext cx="275575" cy="309175"/>
            </a:xfrm>
            <a:custGeom>
              <a:avLst/>
              <a:gdLst/>
              <a:ahLst/>
              <a:cxnLst/>
              <a:rect l="0" t="0" r="0" b="0"/>
              <a:pathLst>
                <a:path w="11023" h="12367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73725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634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29650" y="24525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71150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40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965250" y="396465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473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66600" y="23921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6270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0200" y="23282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1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37175" y="22677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160150" y="396465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70775" y="22072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257575" y="396465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2355025" y="3964650"/>
              <a:ext cx="383100" cy="319225"/>
            </a:xfrm>
            <a:custGeom>
              <a:avLst/>
              <a:gdLst/>
              <a:ahLst/>
              <a:cxnLst/>
              <a:rect l="0" t="0" r="0" b="0"/>
              <a:pathLst>
                <a:path w="1532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4248" y="12769"/>
                  </a:lnTo>
                  <a:lnTo>
                    <a:pt x="15323" y="10753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07725" y="214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823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2452475" y="3941125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3495" y="1"/>
                  </a:moveTo>
                  <a:lnTo>
                    <a:pt x="2957" y="941"/>
                  </a:lnTo>
                  <a:lnTo>
                    <a:pt x="0" y="941"/>
                  </a:lnTo>
                  <a:lnTo>
                    <a:pt x="11156" y="12232"/>
                  </a:lnTo>
                  <a:lnTo>
                    <a:pt x="12904" y="9275"/>
                  </a:lnTo>
                  <a:lnTo>
                    <a:pt x="3495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41325" y="208295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678300" y="20224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7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533125" y="3877275"/>
              <a:ext cx="275550" cy="309175"/>
            </a:xfrm>
            <a:custGeom>
              <a:avLst/>
              <a:gdLst/>
              <a:ahLst/>
              <a:cxnLst/>
              <a:rect l="0" t="0" r="0" b="0"/>
              <a:pathLst>
                <a:path w="11022" h="12367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366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570075" y="38168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11900" y="19620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0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603675" y="37563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48850" y="18981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748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640650" y="36924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5825" y="18376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677600" y="36320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19425" y="177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11200" y="35715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6375" y="1713350"/>
              <a:ext cx="275575" cy="309150"/>
            </a:xfrm>
            <a:custGeom>
              <a:avLst/>
              <a:gdLst/>
              <a:ahLst/>
              <a:cxnLst/>
              <a:rect l="0" t="0" r="0" b="0"/>
              <a:pathLst>
                <a:path w="11023" h="12366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90000" y="165285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1" y="927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748175" y="35110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0" y="2823"/>
                  </a:lnTo>
                  <a:lnTo>
                    <a:pt x="9274" y="12232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781775" y="34471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0" y="2958"/>
                  </a:lnTo>
                  <a:lnTo>
                    <a:pt x="9409" y="12232"/>
                  </a:lnTo>
                  <a:lnTo>
                    <a:pt x="11022" y="9409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926950" y="15923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613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960550" y="1531900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0"/>
                  </a:moveTo>
                  <a:lnTo>
                    <a:pt x="1" y="2823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818725" y="33867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1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97525" y="1468050"/>
              <a:ext cx="322600" cy="305800"/>
            </a:xfrm>
            <a:custGeom>
              <a:avLst/>
              <a:gdLst/>
              <a:ahLst/>
              <a:cxnLst/>
              <a:rect l="0" t="0" r="0" b="0"/>
              <a:pathLst>
                <a:path w="12904" h="12232" extrusionOk="0">
                  <a:moveTo>
                    <a:pt x="1747" y="0"/>
                  </a:moveTo>
                  <a:lnTo>
                    <a:pt x="0" y="2957"/>
                  </a:lnTo>
                  <a:lnTo>
                    <a:pt x="9274" y="12231"/>
                  </a:lnTo>
                  <a:lnTo>
                    <a:pt x="9946" y="11291"/>
                  </a:lnTo>
                  <a:lnTo>
                    <a:pt x="12903" y="1129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2325" y="3326225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0"/>
                  </a:moveTo>
                  <a:lnTo>
                    <a:pt x="1" y="2957"/>
                  </a:lnTo>
                  <a:lnTo>
                    <a:pt x="9409" y="12231"/>
                  </a:lnTo>
                  <a:lnTo>
                    <a:pt x="11022" y="927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034475" y="1431100"/>
              <a:ext cx="383075" cy="319225"/>
            </a:xfrm>
            <a:custGeom>
              <a:avLst/>
              <a:gdLst/>
              <a:ahLst/>
              <a:cxnLst/>
              <a:rect l="0" t="0" r="0" b="0"/>
              <a:pathLst>
                <a:path w="15323" h="12769" extrusionOk="0">
                  <a:moveTo>
                    <a:pt x="1076" y="0"/>
                  </a:moveTo>
                  <a:lnTo>
                    <a:pt x="1" y="2016"/>
                  </a:lnTo>
                  <a:lnTo>
                    <a:pt x="10619" y="12769"/>
                  </a:lnTo>
                  <a:lnTo>
                    <a:pt x="15323" y="1276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889300" y="32623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748" y="0"/>
                  </a:moveTo>
                  <a:lnTo>
                    <a:pt x="0" y="2957"/>
                  </a:lnTo>
                  <a:lnTo>
                    <a:pt x="9274" y="12366"/>
                  </a:lnTo>
                  <a:lnTo>
                    <a:pt x="11022" y="9409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0781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26250" y="3201900"/>
              <a:ext cx="272200" cy="305800"/>
            </a:xfrm>
            <a:custGeom>
              <a:avLst/>
              <a:gdLst/>
              <a:ahLst/>
              <a:cxnLst/>
              <a:rect l="0" t="0" r="0" b="0"/>
              <a:pathLst>
                <a:path w="10888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0888" y="9274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17560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2959850" y="31414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275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2996825" y="3077575"/>
              <a:ext cx="275550" cy="309150"/>
            </a:xfrm>
            <a:custGeom>
              <a:avLst/>
              <a:gdLst/>
              <a:ahLst/>
              <a:cxnLst/>
              <a:rect l="0" t="0" r="0" b="0"/>
              <a:pathLst>
                <a:path w="11022" h="12366" extrusionOk="0">
                  <a:moveTo>
                    <a:pt x="1613" y="0"/>
                  </a:moveTo>
                  <a:lnTo>
                    <a:pt x="0" y="2957"/>
                  </a:lnTo>
                  <a:lnTo>
                    <a:pt x="9275" y="12366"/>
                  </a:lnTo>
                  <a:lnTo>
                    <a:pt x="11022" y="9409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2730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37050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030425" y="301707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8" y="1"/>
                  </a:moveTo>
                  <a:lnTo>
                    <a:pt x="1" y="2958"/>
                  </a:lnTo>
                  <a:lnTo>
                    <a:pt x="9409" y="12232"/>
                  </a:lnTo>
                  <a:lnTo>
                    <a:pt x="11022" y="927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67950" y="1431100"/>
              <a:ext cx="433475" cy="319225"/>
            </a:xfrm>
            <a:custGeom>
              <a:avLst/>
              <a:gdLst/>
              <a:ahLst/>
              <a:cxnLst/>
              <a:rect l="0" t="0" r="0" b="0"/>
              <a:pathLst>
                <a:path w="17339" h="12769" extrusionOk="0">
                  <a:moveTo>
                    <a:pt x="0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067375" y="2956600"/>
              <a:ext cx="275575" cy="305800"/>
            </a:xfrm>
            <a:custGeom>
              <a:avLst/>
              <a:gdLst/>
              <a:ahLst/>
              <a:cxnLst/>
              <a:rect l="0" t="0" r="0" b="0"/>
              <a:pathLst>
                <a:path w="11023" h="12232" extrusionOk="0">
                  <a:moveTo>
                    <a:pt x="1614" y="0"/>
                  </a:moveTo>
                  <a:lnTo>
                    <a:pt x="1" y="2957"/>
                  </a:lnTo>
                  <a:lnTo>
                    <a:pt x="9275" y="12231"/>
                  </a:lnTo>
                  <a:lnTo>
                    <a:pt x="11022" y="9275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653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3101000" y="2896125"/>
              <a:ext cx="275550" cy="305800"/>
            </a:xfrm>
            <a:custGeom>
              <a:avLst/>
              <a:gdLst/>
              <a:ahLst/>
              <a:cxnLst/>
              <a:rect l="0" t="0" r="0" b="0"/>
              <a:pathLst>
                <a:path w="11022" h="12232" extrusionOk="0">
                  <a:moveTo>
                    <a:pt x="1747" y="0"/>
                  </a:moveTo>
                  <a:lnTo>
                    <a:pt x="0" y="2823"/>
                  </a:lnTo>
                  <a:lnTo>
                    <a:pt x="9409" y="12231"/>
                  </a:lnTo>
                  <a:lnTo>
                    <a:pt x="11021" y="9274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3137950" y="2802025"/>
              <a:ext cx="275550" cy="336050"/>
            </a:xfrm>
            <a:custGeom>
              <a:avLst/>
              <a:gdLst/>
              <a:ahLst/>
              <a:cxnLst/>
              <a:rect l="0" t="0" r="0" b="0"/>
              <a:pathLst>
                <a:path w="11022" h="13442" extrusionOk="0">
                  <a:moveTo>
                    <a:pt x="404" y="1"/>
                  </a:moveTo>
                  <a:lnTo>
                    <a:pt x="1" y="404"/>
                  </a:lnTo>
                  <a:lnTo>
                    <a:pt x="1076" y="2286"/>
                  </a:lnTo>
                  <a:lnTo>
                    <a:pt x="1" y="4167"/>
                  </a:lnTo>
                  <a:lnTo>
                    <a:pt x="9275" y="13441"/>
                  </a:lnTo>
                  <a:lnTo>
                    <a:pt x="11022" y="10619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66282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006900" y="2573550"/>
              <a:ext cx="440200" cy="504050"/>
            </a:xfrm>
            <a:custGeom>
              <a:avLst/>
              <a:gdLst/>
              <a:ahLst/>
              <a:cxnLst/>
              <a:rect l="0" t="0" r="0" b="0"/>
              <a:pathLst>
                <a:path w="17608" h="20162" extrusionOk="0">
                  <a:moveTo>
                    <a:pt x="404" y="0"/>
                  </a:moveTo>
                  <a:lnTo>
                    <a:pt x="1" y="269"/>
                  </a:lnTo>
                  <a:lnTo>
                    <a:pt x="5243" y="9543"/>
                  </a:lnTo>
                  <a:lnTo>
                    <a:pt x="15995" y="20161"/>
                  </a:lnTo>
                  <a:lnTo>
                    <a:pt x="17608" y="1720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760275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635" y="12769"/>
                  </a:lnTo>
                  <a:lnTo>
                    <a:pt x="17339" y="12769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854350" y="1431100"/>
              <a:ext cx="436850" cy="319225"/>
            </a:xfrm>
            <a:custGeom>
              <a:avLst/>
              <a:gdLst/>
              <a:ahLst/>
              <a:cxnLst/>
              <a:rect l="0" t="0" r="0" b="0"/>
              <a:pathLst>
                <a:path w="17474" h="12769" extrusionOk="0">
                  <a:moveTo>
                    <a:pt x="1" y="0"/>
                  </a:moveTo>
                  <a:lnTo>
                    <a:pt x="12770" y="12769"/>
                  </a:lnTo>
                  <a:lnTo>
                    <a:pt x="17474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872500" y="2345050"/>
              <a:ext cx="611575" cy="672050"/>
            </a:xfrm>
            <a:custGeom>
              <a:avLst/>
              <a:gdLst/>
              <a:ahLst/>
              <a:cxnLst/>
              <a:rect l="0" t="0" r="0" b="0"/>
              <a:pathLst>
                <a:path w="24463" h="26882" extrusionOk="0">
                  <a:moveTo>
                    <a:pt x="538" y="1"/>
                  </a:moveTo>
                  <a:lnTo>
                    <a:pt x="0" y="269"/>
                  </a:lnTo>
                  <a:lnTo>
                    <a:pt x="5377" y="9409"/>
                  </a:lnTo>
                  <a:lnTo>
                    <a:pt x="22715" y="26882"/>
                  </a:lnTo>
                  <a:lnTo>
                    <a:pt x="24462" y="23925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741450" y="2113200"/>
              <a:ext cx="779575" cy="843425"/>
            </a:xfrm>
            <a:custGeom>
              <a:avLst/>
              <a:gdLst/>
              <a:ahLst/>
              <a:cxnLst/>
              <a:rect l="0" t="0" r="0" b="0"/>
              <a:pathLst>
                <a:path w="31183" h="33737" extrusionOk="0">
                  <a:moveTo>
                    <a:pt x="404" y="0"/>
                  </a:moveTo>
                  <a:lnTo>
                    <a:pt x="0" y="404"/>
                  </a:lnTo>
                  <a:lnTo>
                    <a:pt x="5242" y="9543"/>
                  </a:lnTo>
                  <a:lnTo>
                    <a:pt x="29436" y="33736"/>
                  </a:lnTo>
                  <a:lnTo>
                    <a:pt x="31183" y="307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5180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049250" y="1431100"/>
              <a:ext cx="433500" cy="319225"/>
            </a:xfrm>
            <a:custGeom>
              <a:avLst/>
              <a:gdLst/>
              <a:ahLst/>
              <a:cxnLst/>
              <a:rect l="0" t="0" r="0" b="0"/>
              <a:pathLst>
                <a:path w="17340" h="12769" extrusionOk="0">
                  <a:moveTo>
                    <a:pt x="1" y="0"/>
                  </a:moveTo>
                  <a:lnTo>
                    <a:pt x="12769" y="12769"/>
                  </a:lnTo>
                  <a:lnTo>
                    <a:pt x="17339" y="12769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610400" y="1884700"/>
              <a:ext cx="924075" cy="1008075"/>
            </a:xfrm>
            <a:custGeom>
              <a:avLst/>
              <a:gdLst/>
              <a:ahLst/>
              <a:cxnLst/>
              <a:rect l="0" t="0" r="0" b="0"/>
              <a:pathLst>
                <a:path w="36963" h="40323" extrusionOk="0">
                  <a:moveTo>
                    <a:pt x="404" y="1"/>
                  </a:moveTo>
                  <a:lnTo>
                    <a:pt x="1" y="270"/>
                  </a:lnTo>
                  <a:lnTo>
                    <a:pt x="5242" y="9544"/>
                  </a:lnTo>
                  <a:lnTo>
                    <a:pt x="36022" y="40323"/>
                  </a:lnTo>
                  <a:lnTo>
                    <a:pt x="36963" y="38979"/>
                  </a:lnTo>
                  <a:lnTo>
                    <a:pt x="33737" y="333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146700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12769" y="12769"/>
                  </a:lnTo>
                  <a:lnTo>
                    <a:pt x="15188" y="12769"/>
                  </a:lnTo>
                  <a:lnTo>
                    <a:pt x="18549" y="18548"/>
                  </a:lnTo>
                  <a:lnTo>
                    <a:pt x="51882" y="51881"/>
                  </a:lnTo>
                  <a:lnTo>
                    <a:pt x="52285" y="51478"/>
                  </a:lnTo>
                  <a:lnTo>
                    <a:pt x="46909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2244150" y="1431100"/>
              <a:ext cx="1075275" cy="1065175"/>
            </a:xfrm>
            <a:custGeom>
              <a:avLst/>
              <a:gdLst/>
              <a:ahLst/>
              <a:cxnLst/>
              <a:rect l="0" t="0" r="0" b="0"/>
              <a:pathLst>
                <a:path w="43011" h="42607" extrusionOk="0">
                  <a:moveTo>
                    <a:pt x="0" y="0"/>
                  </a:moveTo>
                  <a:lnTo>
                    <a:pt x="42607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341575" y="1431100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1" y="0"/>
                  </a:moveTo>
                  <a:lnTo>
                    <a:pt x="33468" y="33467"/>
                  </a:lnTo>
                  <a:lnTo>
                    <a:pt x="33872" y="33198"/>
                  </a:lnTo>
                  <a:lnTo>
                    <a:pt x="28495" y="2392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439025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1" y="0"/>
                  </a:moveTo>
                  <a:lnTo>
                    <a:pt x="24194" y="24328"/>
                  </a:lnTo>
                  <a:lnTo>
                    <a:pt x="24732" y="23924"/>
                  </a:lnTo>
                  <a:lnTo>
                    <a:pt x="19355" y="1478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533125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350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2630575" y="1431100"/>
              <a:ext cx="161300" cy="147850"/>
            </a:xfrm>
            <a:custGeom>
              <a:avLst/>
              <a:gdLst/>
              <a:ahLst/>
              <a:cxnLst/>
              <a:rect l="0" t="0" r="0" b="0"/>
              <a:pathLst>
                <a:path w="6452" h="5914" extrusionOk="0">
                  <a:moveTo>
                    <a:pt x="0" y="0"/>
                  </a:moveTo>
                  <a:lnTo>
                    <a:pt x="6048" y="5914"/>
                  </a:lnTo>
                  <a:lnTo>
                    <a:pt x="6452" y="5645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3" name="Shape 163"/>
          <p:cNvSpPr/>
          <p:nvPr/>
        </p:nvSpPr>
        <p:spPr>
          <a:xfrm rot="10800000" flipH="1">
            <a:off x="5010533" y="4576647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0800000" flipH="1">
            <a:off x="3530384" y="4576661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370704" y="4867760"/>
            <a:ext cx="312502" cy="312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5772008" y="4056440"/>
            <a:ext cx="573942" cy="550550"/>
            <a:chOff x="5241175" y="4959100"/>
            <a:chExt cx="539775" cy="517775"/>
          </a:xfrm>
        </p:grpSpPr>
        <p:sp>
          <p:nvSpPr>
            <p:cNvPr id="169" name="Shape 16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5" name="Shape 175"/>
          <p:cNvSpPr/>
          <p:nvPr/>
        </p:nvSpPr>
        <p:spPr>
          <a:xfrm>
            <a:off x="3429208" y="3904791"/>
            <a:ext cx="377838" cy="343684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1.jfif"/><Relationship Id="rId21" Type="http://schemas.openxmlformats.org/officeDocument/2006/relationships/image" Target="../media/image24.jpeg"/><Relationship Id="rId34" Type="http://schemas.openxmlformats.org/officeDocument/2006/relationships/image" Target="../media/image36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41" Type="http://schemas.openxmlformats.org/officeDocument/2006/relationships/image" Target="cid:image006.png@01D7E78B.E4F46010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32" Type="http://schemas.openxmlformats.org/officeDocument/2006/relationships/image" Target="../media/image34.jpg"/><Relationship Id="rId37" Type="http://schemas.openxmlformats.org/officeDocument/2006/relationships/image" Target="../media/image39.jfif"/><Relationship Id="rId40" Type="http://schemas.openxmlformats.org/officeDocument/2006/relationships/image" Target="../media/image42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g"/><Relationship Id="rId36" Type="http://schemas.openxmlformats.org/officeDocument/2006/relationships/image" Target="../media/image38.jp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jpeg"/><Relationship Id="rId35" Type="http://schemas.openxmlformats.org/officeDocument/2006/relationships/image" Target="../media/image37.jpg"/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5.jpg"/><Relationship Id="rId38" Type="http://schemas.openxmlformats.org/officeDocument/2006/relationships/image" Target="../media/image40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ctrTitle"/>
          </p:nvPr>
        </p:nvSpPr>
        <p:spPr>
          <a:xfrm>
            <a:off x="929768" y="1953405"/>
            <a:ext cx="75943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/>
            <a:r>
              <a:rPr lang="en" sz="4000" b="1" dirty="0">
                <a:latin typeface="Muli" panose="020B0604020202020204" charset="0"/>
              </a:rPr>
              <a:t>BRMS </a:t>
            </a:r>
            <a:r>
              <a:rPr lang="en" sz="4000" b="1" dirty="0" smtClean="0">
                <a:latin typeface="Muli" panose="020B0604020202020204" charset="0"/>
              </a:rPr>
              <a:t>(Systèmes Experts) &amp; IA</a:t>
            </a:r>
            <a:r>
              <a:rPr lang="en" sz="4000" b="1" dirty="0">
                <a:latin typeface="Muli" panose="020B0604020202020204" charset="0"/>
              </a:rPr>
              <a:t/>
            </a:r>
            <a:br>
              <a:rPr lang="en" sz="4000" b="1" dirty="0">
                <a:latin typeface="Muli" panose="020B0604020202020204" charset="0"/>
              </a:rPr>
            </a:br>
            <a:r>
              <a:rPr lang="en" sz="2800" b="1" dirty="0" smtClean="0">
                <a:latin typeface="Muli" panose="020B0604020202020204" charset="0"/>
              </a:rPr>
              <a:t>Expertise / Compétence / Références</a:t>
            </a:r>
            <a:endParaRPr lang="en" sz="4000" b="1" dirty="0">
              <a:latin typeface="Muli" panose="020B060402020202020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787" y="15368"/>
            <a:ext cx="1754193" cy="1590595"/>
          </a:xfrm>
          <a:prstGeom prst="hexagon">
            <a:avLst>
              <a:gd name="adj" fmla="val 28393"/>
              <a:gd name="vf" fmla="val 115470"/>
            </a:avLst>
          </a:prstGeom>
          <a:noFill/>
          <a:ln>
            <a:noFill/>
          </a:ln>
        </p:spPr>
      </p:pic>
      <p:pic>
        <p:nvPicPr>
          <p:cNvPr id="4" name="Shape 1412" descr="LogoPN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758" y="75560"/>
            <a:ext cx="1606503" cy="1061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00"/>
          <p:cNvSpPr txBox="1">
            <a:spLocks/>
          </p:cNvSpPr>
          <p:nvPr/>
        </p:nvSpPr>
        <p:spPr>
          <a:xfrm>
            <a:off x="929768" y="3113205"/>
            <a:ext cx="2556044" cy="513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en" sz="2000" b="1" dirty="0" smtClean="0"/>
              <a:t>2022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87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6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1603"/>
          <p:cNvSpPr/>
          <p:nvPr/>
        </p:nvSpPr>
        <p:spPr>
          <a:xfrm>
            <a:off x="4870127" y="4666774"/>
            <a:ext cx="2053778" cy="279598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FINANCE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4" name="Shape 1603"/>
          <p:cNvSpPr/>
          <p:nvPr/>
        </p:nvSpPr>
        <p:spPr>
          <a:xfrm>
            <a:off x="1259899" y="2827837"/>
            <a:ext cx="2409558" cy="331604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INDUSTRIE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6" name="Picture 37" descr="logo_sn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9" y="4168403"/>
            <a:ext cx="590164" cy="33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30573"/>
              </p:ext>
            </p:extLst>
          </p:nvPr>
        </p:nvGraphicFramePr>
        <p:xfrm>
          <a:off x="1428361" y="819128"/>
          <a:ext cx="491219" cy="48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 bitmap" r:id="rId5" imgW="1476190" imgH="1428949" progId="Paint.Picture">
                  <p:embed/>
                </p:oleObj>
              </mc:Choice>
              <mc:Fallback>
                <p:oleObj name="Image bitmap" r:id="rId5" imgW="1476190" imgH="14289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361" y="819128"/>
                        <a:ext cx="491219" cy="489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3" descr="Logo-Generali_image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5" y="2034763"/>
            <a:ext cx="1118275" cy="33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new_logo_maa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35" y="820096"/>
            <a:ext cx="559528" cy="43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sofax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20" y="456150"/>
            <a:ext cx="815824" cy="2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 descr="Logo Malakoff Meder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63" y="1406852"/>
            <a:ext cx="711788" cy="51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" y="3888234"/>
            <a:ext cx="757120" cy="1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" descr="schneider electric logo logos brand desig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25" y="3536843"/>
            <a:ext cx="528758" cy="5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logo crpc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53" y="171425"/>
            <a:ext cx="749178" cy="44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7" descr="eni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77" y="343485"/>
            <a:ext cx="964659" cy="4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99" y="912464"/>
            <a:ext cx="848148" cy="39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27" y="4626771"/>
            <a:ext cx="1478852" cy="2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http://2.bp.blogspot.com/_-hD7lDIQ8_s/SYotcXKsQgI/AAAAAAAAACI/6oD1JUU0Lew/s1600/natixis_financement_200_80_ci_07112714353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78" y="3894387"/>
            <a:ext cx="928317" cy="3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52" y="1351955"/>
            <a:ext cx="1146928" cy="5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C747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1" descr="logo-caisses-des-depot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87" y="696418"/>
            <a:ext cx="474354" cy="5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" y="4627707"/>
            <a:ext cx="977699" cy="1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68" y="1407428"/>
            <a:ext cx="585245" cy="51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6" descr="logo_choregi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20" y="1710695"/>
            <a:ext cx="554094" cy="3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8" descr="unifa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16" y="2041294"/>
            <a:ext cx="853336" cy="4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01" y="788993"/>
            <a:ext cx="742209" cy="4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9" y="2999232"/>
            <a:ext cx="554983" cy="4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22" y="3445811"/>
            <a:ext cx="665553" cy="25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34" y="4322446"/>
            <a:ext cx="1476887" cy="21276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</p:spPr>
      </p:pic>
      <p:sp>
        <p:nvSpPr>
          <p:cNvPr id="83" name="Rectangle 82"/>
          <p:cNvSpPr/>
          <p:nvPr/>
        </p:nvSpPr>
        <p:spPr>
          <a:xfrm>
            <a:off x="3022807" y="815486"/>
            <a:ext cx="1174436" cy="2370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Tarification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40106" y="1022167"/>
            <a:ext cx="1599057" cy="3046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Gestion du risque</a:t>
            </a:r>
          </a:p>
        </p:txBody>
      </p:sp>
      <p:grpSp>
        <p:nvGrpSpPr>
          <p:cNvPr id="87" name="Groupe 86"/>
          <p:cNvGrpSpPr/>
          <p:nvPr/>
        </p:nvGrpSpPr>
        <p:grpSpPr>
          <a:xfrm>
            <a:off x="2768990" y="1296568"/>
            <a:ext cx="1634000" cy="414127"/>
            <a:chOff x="5346" y="258172"/>
            <a:chExt cx="1649483" cy="1345193"/>
          </a:xfrm>
        </p:grpSpPr>
        <p:sp>
          <p:nvSpPr>
            <p:cNvPr id="88" name="Rectangle à coins arrondis 87"/>
            <p:cNvSpPr/>
            <p:nvPr/>
          </p:nvSpPr>
          <p:spPr>
            <a:xfrm>
              <a:off x="5346" y="644533"/>
              <a:ext cx="1598054" cy="958832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ctangle 88"/>
            <p:cNvSpPr/>
            <p:nvPr/>
          </p:nvSpPr>
          <p:spPr>
            <a:xfrm>
              <a:off x="43021" y="258172"/>
              <a:ext cx="1611808" cy="930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171450" indent="-17145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>
                  <a:solidFill>
                    <a:schemeClr val="bg1"/>
                  </a:solidFill>
                </a:rPr>
                <a:t>Recommandation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2501077" y="1796308"/>
            <a:ext cx="1744034" cy="328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Commissionnement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965774" y="406905"/>
            <a:ext cx="1523989" cy="1953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Conseiller </a:t>
            </a:r>
            <a:r>
              <a:rPr lang="fr-FR" sz="1200" kern="1200" dirty="0" smtClean="0">
                <a:solidFill>
                  <a:schemeClr val="bg1"/>
                </a:solidFill>
              </a:rPr>
              <a:t>virtuel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02615" y="894459"/>
            <a:ext cx="1036735" cy="248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Retraite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524811" y="1435045"/>
            <a:ext cx="1782023" cy="2209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Ecritures comptables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897016" y="2111822"/>
            <a:ext cx="1277140" cy="219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Financement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608358" y="3674167"/>
            <a:ext cx="934684" cy="2005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Ordres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433594" y="3860097"/>
            <a:ext cx="1616356" cy="2845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Recommandation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279360" y="4105062"/>
            <a:ext cx="1063844" cy="277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Eligibilité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141948" y="4319462"/>
            <a:ext cx="1470906" cy="2983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Octroi de crédit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843739" y="3250830"/>
            <a:ext cx="1825717" cy="2394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Contrôle de données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1857788" y="3556560"/>
            <a:ext cx="2390967" cy="24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Tarification /  Commandes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049880" y="3873829"/>
            <a:ext cx="2103415" cy="2471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Configuration technique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226229" y="4194092"/>
            <a:ext cx="1855240" cy="2567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Diagnostic de panne</a:t>
            </a:r>
          </a:p>
        </p:txBody>
      </p:sp>
      <p:sp>
        <p:nvSpPr>
          <p:cNvPr id="132" name="Shape 1603"/>
          <p:cNvSpPr/>
          <p:nvPr/>
        </p:nvSpPr>
        <p:spPr>
          <a:xfrm>
            <a:off x="2721060" y="423682"/>
            <a:ext cx="1939848" cy="313690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ASSURANCE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3" name="Shape 1603"/>
          <p:cNvSpPr/>
          <p:nvPr/>
        </p:nvSpPr>
        <p:spPr>
          <a:xfrm>
            <a:off x="5933242" y="2485653"/>
            <a:ext cx="2053778" cy="310832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PUBLIC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51" y="58600"/>
            <a:ext cx="1086816" cy="228231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5672439" y="1777078"/>
            <a:ext cx="1150799" cy="2036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Cotisations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076886" y="628577"/>
            <a:ext cx="1475484" cy="2563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Compte carrière</a:t>
            </a:r>
          </a:p>
        </p:txBody>
      </p:sp>
      <p:pic>
        <p:nvPicPr>
          <p:cNvPr id="140" name="Image 1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6798" y="4181659"/>
            <a:ext cx="700637" cy="374841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>
          <a:xfrm>
            <a:off x="2379690" y="4499309"/>
            <a:ext cx="1646987" cy="266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>
                <a:solidFill>
                  <a:schemeClr val="bg1"/>
                </a:solidFill>
              </a:rPr>
              <a:t>Optimisation trafic</a:t>
            </a:r>
          </a:p>
        </p:txBody>
      </p:sp>
      <p:pic>
        <p:nvPicPr>
          <p:cNvPr id="1031" name="Picture 7" descr="franfinanc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34" y="3310042"/>
            <a:ext cx="878359" cy="4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Shape 1412" descr="LogoPNBlanc.png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171940" y="2257010"/>
            <a:ext cx="1222324" cy="8467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angle 61"/>
          <p:cNvSpPr/>
          <p:nvPr/>
        </p:nvSpPr>
        <p:spPr>
          <a:xfrm>
            <a:off x="2229571" y="2041294"/>
            <a:ext cx="1744034" cy="328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Parcours client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" y="1541841"/>
            <a:ext cx="560733" cy="5582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70" y="4191401"/>
            <a:ext cx="430440" cy="4304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20" y="2827837"/>
            <a:ext cx="484086" cy="4840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20" y="4766732"/>
            <a:ext cx="803593" cy="259885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2524953" y="4746498"/>
            <a:ext cx="1646987" cy="2667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Contrôle Qualité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" y="4799185"/>
            <a:ext cx="921527" cy="3380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21" y="1951186"/>
            <a:ext cx="534005" cy="593339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343255" y="1152600"/>
            <a:ext cx="1271722" cy="248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Habillement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88007" y="2330527"/>
            <a:ext cx="1744034" cy="328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Questionnaire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91751" y="3452086"/>
            <a:ext cx="934684" cy="2005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Risques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5" y="3501306"/>
            <a:ext cx="879909" cy="27997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6143086" y="3048548"/>
            <a:ext cx="1655395" cy="1562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Lutte blanchiment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22" y="3806066"/>
            <a:ext cx="789936" cy="47316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5895457" y="3264828"/>
            <a:ext cx="1897458" cy="1441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Analyse augmentée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41956" y="2851818"/>
            <a:ext cx="1655395" cy="1562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Fraude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58789" y="3977769"/>
            <a:ext cx="832050" cy="874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lvl="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Fraude</a:t>
            </a:r>
            <a:endParaRPr lang="fr-FR" sz="1200" kern="1200" dirty="0">
              <a:solidFill>
                <a:schemeClr val="bg1"/>
              </a:solidFill>
            </a:endParaRPr>
          </a:p>
        </p:txBody>
      </p:sp>
      <p:pic>
        <p:nvPicPr>
          <p:cNvPr id="1085" name="Picture 61" descr="cid:image002.png@01D5784E.1379CFB0"/>
          <p:cNvPicPr>
            <a:picLocks noChangeAspect="1" noChangeArrowheads="1"/>
          </p:cNvPicPr>
          <p:nvPr/>
        </p:nvPicPr>
        <p:blipFill>
          <a:blip r:embed="rId40" r:link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" y="2436873"/>
            <a:ext cx="767216" cy="2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2631019" y="1571441"/>
            <a:ext cx="2587639" cy="286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171450" indent="-17145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bg1"/>
                </a:solidFill>
              </a:rPr>
              <a:t>Prise en charge des prestations</a:t>
            </a:r>
            <a:endParaRPr lang="fr-FR" sz="1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 txBox="1">
            <a:spLocks noGrp="1"/>
          </p:cNvSpPr>
          <p:nvPr>
            <p:ph type="ctrTitle" idx="4294967295"/>
          </p:nvPr>
        </p:nvSpPr>
        <p:spPr>
          <a:xfrm>
            <a:off x="4024054" y="754190"/>
            <a:ext cx="4329309" cy="16278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sz="66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5,4 </a:t>
            </a:r>
            <a:r>
              <a:rPr lang="en" sz="6600" b="1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ans</a:t>
            </a:r>
          </a:p>
          <a:p>
            <a:pPr lvl="0" algn="ctr" rtl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M</a:t>
            </a:r>
            <a:r>
              <a:rPr lang="en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oyenne des années d’expérience sur le BRMS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" name="Shape 1636"/>
          <p:cNvSpPr txBox="1">
            <a:spLocks/>
          </p:cNvSpPr>
          <p:nvPr/>
        </p:nvSpPr>
        <p:spPr>
          <a:xfrm>
            <a:off x="998316" y="671216"/>
            <a:ext cx="3298811" cy="158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66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15</a:t>
            </a:r>
          </a:p>
          <a:p>
            <a:pPr algn="ctr"/>
            <a:r>
              <a:rPr lang="en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Consultants dédiés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" name="Shape 1429"/>
          <p:cNvGrpSpPr/>
          <p:nvPr/>
        </p:nvGrpSpPr>
        <p:grpSpPr>
          <a:xfrm rot="10800000" flipH="1">
            <a:off x="331137" y="170561"/>
            <a:ext cx="1082726" cy="966525"/>
            <a:chOff x="4088875" y="1431100"/>
            <a:chExt cx="3293000" cy="2852775"/>
          </a:xfrm>
        </p:grpSpPr>
        <p:sp>
          <p:nvSpPr>
            <p:cNvPr id="6" name="Shape 143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43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43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43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43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43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43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43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3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43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44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44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44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44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44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44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44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44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44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44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45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45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45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45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45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45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45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45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145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45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146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146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46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146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146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146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146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146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146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146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147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147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147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147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147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147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147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4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0" name="Shape 1412" descr="LogoPN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1638"/>
          <p:cNvSpPr txBox="1">
            <a:spLocks/>
          </p:cNvSpPr>
          <p:nvPr/>
        </p:nvSpPr>
        <p:spPr>
          <a:xfrm>
            <a:off x="357653" y="2017525"/>
            <a:ext cx="2700397" cy="17186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6600" b="1" dirty="0" smtClean="0">
                <a:latin typeface="Muli"/>
                <a:ea typeface="Muli"/>
                <a:cs typeface="Muli"/>
                <a:sym typeface="Muli"/>
              </a:rPr>
              <a:t>7</a:t>
            </a:r>
            <a:endParaRPr lang="en" sz="6600" b="1" dirty="0"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en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Centres de services créés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" name="Shape 1636"/>
          <p:cNvSpPr txBox="1">
            <a:spLocks/>
          </p:cNvSpPr>
          <p:nvPr/>
        </p:nvSpPr>
        <p:spPr>
          <a:xfrm>
            <a:off x="2277927" y="3566767"/>
            <a:ext cx="4566218" cy="158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8800" b="1" dirty="0" smtClean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6600" b="1" dirty="0" smtClean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&gt;200%</a:t>
            </a:r>
            <a:endParaRPr lang="en" sz="6600" b="1" dirty="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en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Dernière optimistion de perf constatée (Sept 2022)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" name="Shape 1631"/>
          <p:cNvSpPr txBox="1">
            <a:spLocks/>
          </p:cNvSpPr>
          <p:nvPr/>
        </p:nvSpPr>
        <p:spPr>
          <a:xfrm>
            <a:off x="2125280" y="2241960"/>
            <a:ext cx="4329309" cy="162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6600" b="1" dirty="0" smtClean="0">
                <a:latin typeface="Muli"/>
                <a:ea typeface="Muli"/>
                <a:cs typeface="Muli"/>
                <a:sym typeface="Muli"/>
              </a:rPr>
              <a:t>39</a:t>
            </a:r>
            <a:endParaRPr lang="en" sz="7200" b="1" dirty="0" smtClean="0"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clients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" name="Shape 1631"/>
          <p:cNvSpPr txBox="1">
            <a:spLocks/>
          </p:cNvSpPr>
          <p:nvPr/>
        </p:nvSpPr>
        <p:spPr>
          <a:xfrm>
            <a:off x="4608503" y="2216539"/>
            <a:ext cx="4329309" cy="162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" sz="6600" b="1" dirty="0" smtClean="0">
                <a:latin typeface="Muli"/>
                <a:ea typeface="Muli"/>
                <a:cs typeface="Muli"/>
                <a:sym typeface="Muli"/>
              </a:rPr>
              <a:t>121</a:t>
            </a:r>
            <a:endParaRPr lang="en" sz="7200" b="1" dirty="0" smtClean="0">
              <a:latin typeface="Muli"/>
              <a:ea typeface="Muli"/>
              <a:cs typeface="Muli"/>
              <a:sym typeface="Muli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Personnes formées</a:t>
            </a:r>
            <a:endParaRPr lang="en" sz="14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5661" y="129220"/>
            <a:ext cx="2996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" sz="4000" b="1" dirty="0">
                <a:solidFill>
                  <a:srgbClr val="19BBD5"/>
                </a:solidFill>
                <a:latin typeface="Muli" panose="020B0604020202020204" charset="0"/>
              </a:rPr>
              <a:t>Expertise </a:t>
            </a:r>
            <a:r>
              <a:rPr lang="en" sz="4000" b="1" dirty="0" smtClean="0">
                <a:solidFill>
                  <a:srgbClr val="19BBD5"/>
                </a:solidFill>
                <a:latin typeface="Muli" panose="020B0604020202020204" charset="0"/>
              </a:rPr>
              <a:t>IA</a:t>
            </a:r>
            <a:endParaRPr lang="en" sz="4000" b="1" dirty="0">
              <a:solidFill>
                <a:srgbClr val="19BBD5"/>
              </a:solidFill>
              <a:latin typeface="Mul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2072020" y="353054"/>
            <a:ext cx="6262488" cy="45713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" sz="4400" b="1" dirty="0" smtClean="0">
                <a:solidFill>
                  <a:srgbClr val="19BBD5"/>
                </a:solidFill>
                <a:latin typeface="Muli" panose="020B0604020202020204" charset="0"/>
              </a:rPr>
              <a:t>Expertise BRMS</a:t>
            </a:r>
          </a:p>
          <a:p>
            <a:pPr lvl="0">
              <a:buNone/>
            </a:pPr>
            <a:r>
              <a:rPr lang="en" sz="4400" b="1" dirty="0" smtClean="0">
                <a:solidFill>
                  <a:srgbClr val="19BBD5"/>
                </a:solidFill>
                <a:latin typeface="Muli" panose="020B0604020202020204" charset="0"/>
              </a:rPr>
              <a:t>(Systèmes Experts)</a:t>
            </a:r>
          </a:p>
          <a:p>
            <a:pPr lvl="0">
              <a:buNone/>
            </a:pPr>
            <a:endParaRPr lang="en" sz="3600" b="1" dirty="0">
              <a:solidFill>
                <a:srgbClr val="19BBD5"/>
              </a:solidFill>
              <a:latin typeface="Muli" panose="020B0604020202020204" charset="0"/>
            </a:endParaRPr>
          </a:p>
          <a:p>
            <a:pPr lvl="0">
              <a:buNone/>
            </a:pPr>
            <a:endParaRPr lang="en" sz="3600" b="1" dirty="0">
              <a:solidFill>
                <a:srgbClr val="19BBD5"/>
              </a:solidFill>
              <a:latin typeface="Muli" panose="020B0604020202020204" charset="0"/>
            </a:endParaRPr>
          </a:p>
          <a:p>
            <a:pPr>
              <a:spcBef>
                <a:spcPct val="0"/>
              </a:spcBef>
              <a:buClrTx/>
              <a:buSzPct val="200000"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Muli" panose="020B0604020202020204" charset="0"/>
              </a:rPr>
              <a:t>Nous sommes expérimentés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Muli" panose="020B060402020202020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Muli" panose="020B0604020202020204" charset="0"/>
              </a:rPr>
              <a:t>Le BRMS est notre cœur de métier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Muli" panose="020B0604020202020204" charset="0"/>
              </a:rPr>
              <a:t>Nous savons transmettre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</p:txBody>
      </p:sp>
      <p:pic>
        <p:nvPicPr>
          <p:cNvPr id="4" name="Shape 159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" y="1986455"/>
            <a:ext cx="1397302" cy="115088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</p:spPr>
      </p:pic>
      <p:pic>
        <p:nvPicPr>
          <p:cNvPr id="5" name="Shape 1412" descr="LogoPN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5" y="2028586"/>
            <a:ext cx="1325915" cy="106808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1976774" y="341152"/>
            <a:ext cx="7209757" cy="45713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" sz="3600" b="1" dirty="0" smtClean="0">
                <a:solidFill>
                  <a:srgbClr val="19BBD5"/>
                </a:solidFill>
                <a:latin typeface="Muli" panose="020B0604020202020204" charset="0"/>
              </a:rPr>
              <a:t>Expertise AMOA - MOE</a:t>
            </a:r>
            <a:endParaRPr lang="en" sz="3600" b="1" dirty="0">
              <a:solidFill>
                <a:srgbClr val="19BBD5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Recueil métier, cartographie des règles</a:t>
            </a:r>
            <a:endParaRPr lang="fr-FR" sz="2000" b="1" u="sng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Définition et industrialisation d’un BRMS dans le SI</a:t>
            </a: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Audit et optimisation de performance</a:t>
            </a: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Cadrage et planification des projets BRMS</a:t>
            </a: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Gouvernance et bonnes pratiques</a:t>
            </a: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Formations adaptées</a:t>
            </a: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Mise en place de bureaux de compétence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Réalisation et intégration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sz="2000" b="1" dirty="0" smtClean="0">
                <a:solidFill>
                  <a:schemeClr val="bg1"/>
                </a:solidFill>
                <a:latin typeface="Muli" panose="020B0604020202020204" charset="0"/>
              </a:rPr>
              <a:t>Eligibilité, choix et comparatif de BRMS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bg1"/>
              </a:solidFill>
              <a:latin typeface="Muli" panose="020B0604020202020204" charset="0"/>
            </a:endParaRPr>
          </a:p>
          <a:p>
            <a:pPr>
              <a:spcBef>
                <a:spcPts val="600"/>
              </a:spcBef>
              <a:buNone/>
            </a:pPr>
            <a:r>
              <a:rPr lang="fr-FR" sz="2000" b="1" dirty="0">
                <a:solidFill>
                  <a:srgbClr val="19BBD5"/>
                </a:solidFill>
                <a:latin typeface="Muli" panose="020B0604020202020204" charset="0"/>
              </a:rPr>
              <a:t>Au forfait, en assistance technique, sous-traitance</a:t>
            </a:r>
          </a:p>
        </p:txBody>
      </p:sp>
      <p:pic>
        <p:nvPicPr>
          <p:cNvPr id="4" name="Shape 159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" y="1986455"/>
            <a:ext cx="1397302" cy="115088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</p:spPr>
      </p:pic>
      <p:pic>
        <p:nvPicPr>
          <p:cNvPr id="5" name="Shape 1412" descr="LogoPN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5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9" y="1348886"/>
            <a:ext cx="1562121" cy="1355405"/>
          </a:xfrm>
          <a:prstGeom prst="hexagon">
            <a:avLst>
              <a:gd name="adj" fmla="val 28393"/>
              <a:gd name="vf" fmla="val 115470"/>
            </a:avLst>
          </a:prstGeom>
          <a:noFill/>
          <a:ln>
            <a:noFill/>
          </a:ln>
        </p:spPr>
      </p:pic>
      <p:pic>
        <p:nvPicPr>
          <p:cNvPr id="6" name="Shape 1412" descr="LogoPN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2059"/>
          <p:cNvGrpSpPr/>
          <p:nvPr/>
        </p:nvGrpSpPr>
        <p:grpSpPr>
          <a:xfrm>
            <a:off x="559236" y="330719"/>
            <a:ext cx="615880" cy="644407"/>
            <a:chOff x="5241175" y="4959100"/>
            <a:chExt cx="539775" cy="517775"/>
          </a:xfrm>
        </p:grpSpPr>
        <p:sp>
          <p:nvSpPr>
            <p:cNvPr id="9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13"/>
          <p:cNvSpPr txBox="1">
            <a:spLocks/>
          </p:cNvSpPr>
          <p:nvPr/>
        </p:nvSpPr>
        <p:spPr>
          <a:xfrm>
            <a:off x="2297128" y="817844"/>
            <a:ext cx="6518641" cy="38796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3600" b="1" dirty="0" smtClean="0">
                <a:solidFill>
                  <a:srgbClr val="19BBD5"/>
                </a:solidFill>
                <a:latin typeface="Muli" panose="020B0604020202020204" charset="0"/>
              </a:rPr>
              <a:t>A partir du contexte client, nous savons :</a:t>
            </a:r>
          </a:p>
          <a:p>
            <a:pPr marL="457200" indent="-228600">
              <a:lnSpc>
                <a:spcPct val="150000"/>
              </a:lnSpc>
              <a:spcBef>
                <a:spcPts val="600"/>
              </a:spcBef>
              <a:buFont typeface="Muli"/>
              <a:buChar char="◇"/>
            </a:pPr>
            <a:r>
              <a:rPr lang="fr-FR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Etayer un choix permettant une décision</a:t>
            </a:r>
          </a:p>
          <a:p>
            <a:pPr marL="457200" indent="-228600">
              <a:lnSpc>
                <a:spcPct val="150000"/>
              </a:lnSpc>
              <a:spcBef>
                <a:spcPts val="600"/>
              </a:spcBef>
              <a:buFont typeface="Muli"/>
              <a:buChar char="◇"/>
            </a:pPr>
            <a:r>
              <a:rPr lang="fr-FR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Donner une trajectoire et un cap jalonné de projet</a:t>
            </a:r>
          </a:p>
          <a:p>
            <a:pPr marL="457200" indent="-228600">
              <a:lnSpc>
                <a:spcPct val="150000"/>
              </a:lnSpc>
              <a:spcBef>
                <a:spcPts val="600"/>
              </a:spcBef>
              <a:buFont typeface="Muli"/>
              <a:buChar char="◇"/>
            </a:pPr>
            <a:r>
              <a:rPr lang="fr-FR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Créer les conditions d’une adhésion à la technologie</a:t>
            </a:r>
          </a:p>
          <a:p>
            <a:pPr marL="457200" indent="-228600">
              <a:lnSpc>
                <a:spcPct val="150000"/>
              </a:lnSpc>
              <a:spcBef>
                <a:spcPts val="600"/>
              </a:spcBef>
              <a:buFont typeface="Muli"/>
              <a:buChar char="◇"/>
            </a:pPr>
            <a:r>
              <a:rPr lang="fr-FR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Former sur notre propre contenu pédagogique</a:t>
            </a:r>
          </a:p>
          <a:p>
            <a:pPr marL="457200" indent="-228600">
              <a:lnSpc>
                <a:spcPct val="150000"/>
              </a:lnSpc>
              <a:spcBef>
                <a:spcPts val="600"/>
              </a:spcBef>
              <a:buFont typeface="Muli"/>
              <a:buChar char="◇"/>
            </a:pPr>
            <a:r>
              <a:rPr lang="fr-FR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Auditer et optimiser l’existant</a:t>
            </a:r>
            <a:endParaRPr lang="fr-FR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/>
        </p:nvSpPr>
        <p:spPr>
          <a:xfrm>
            <a:off x="3147685" y="1468742"/>
            <a:ext cx="2414700" cy="2091900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Centre de Formation</a:t>
            </a:r>
            <a:endParaRPr lang="en" sz="20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04" name="Shape 1604"/>
          <p:cNvSpPr txBox="1">
            <a:spLocks noGrp="1"/>
          </p:cNvSpPr>
          <p:nvPr>
            <p:ph type="title" idx="4294967295"/>
          </p:nvPr>
        </p:nvSpPr>
        <p:spPr>
          <a:xfrm>
            <a:off x="1701494" y="772927"/>
            <a:ext cx="5701871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b="1" dirty="0" smtClean="0">
                <a:latin typeface="Muli" panose="020B0604020202020204" charset="0"/>
              </a:rPr>
              <a:t>Socle d’expertise</a:t>
            </a:r>
            <a:endParaRPr lang="en" sz="5400" b="1" dirty="0">
              <a:latin typeface="Muli" panose="020B0604020202020204" charset="0"/>
            </a:endParaRPr>
          </a:p>
        </p:txBody>
      </p:sp>
      <p:sp>
        <p:nvSpPr>
          <p:cNvPr id="1605" name="Shape 1605"/>
          <p:cNvSpPr/>
          <p:nvPr/>
        </p:nvSpPr>
        <p:spPr>
          <a:xfrm>
            <a:off x="1275500" y="1468742"/>
            <a:ext cx="2414700" cy="20919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Référant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IA</a:t>
            </a:r>
            <a:endParaRPr lang="en" sz="20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06" name="Shape 1606"/>
          <p:cNvSpPr/>
          <p:nvPr/>
        </p:nvSpPr>
        <p:spPr>
          <a:xfrm>
            <a:off x="5019871" y="1468742"/>
            <a:ext cx="2414700" cy="20919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Pépinière R&amp;D</a:t>
            </a:r>
            <a:endParaRPr lang="en" sz="20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7" name="Shape 1429"/>
          <p:cNvGrpSpPr/>
          <p:nvPr/>
        </p:nvGrpSpPr>
        <p:grpSpPr>
          <a:xfrm rot="10800000" flipH="1">
            <a:off x="331137" y="170561"/>
            <a:ext cx="1082726" cy="966525"/>
            <a:chOff x="4088875" y="1431100"/>
            <a:chExt cx="3293000" cy="2852775"/>
          </a:xfrm>
        </p:grpSpPr>
        <p:sp>
          <p:nvSpPr>
            <p:cNvPr id="8" name="Shape 143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43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43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43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43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43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3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43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43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43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44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44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44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44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44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44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44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44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44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44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45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45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45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45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45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45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145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45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145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145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46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146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146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146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146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146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146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146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146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146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147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147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147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147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147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147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147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6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2" name="Shape 1412" descr="LogoPN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1606"/>
          <p:cNvSpPr/>
          <p:nvPr/>
        </p:nvSpPr>
        <p:spPr>
          <a:xfrm>
            <a:off x="3147685" y="2919744"/>
            <a:ext cx="2414700" cy="2091900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Partenariat</a:t>
            </a:r>
            <a:endParaRPr lang="en" sz="20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269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 txBox="1">
            <a:spLocks noGrp="1"/>
          </p:cNvSpPr>
          <p:nvPr>
            <p:ph type="title" idx="4294967295"/>
          </p:nvPr>
        </p:nvSpPr>
        <p:spPr>
          <a:xfrm>
            <a:off x="1893065" y="522338"/>
            <a:ext cx="5701871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b="1" dirty="0" smtClean="0">
                <a:latin typeface="Muli" panose="020B0604020202020204" charset="0"/>
              </a:rPr>
              <a:t>Expertise en IA</a:t>
            </a:r>
            <a:endParaRPr lang="en" sz="5400" b="1" dirty="0">
              <a:latin typeface="Muli" panose="020B0604020202020204" charset="0"/>
            </a:endParaRPr>
          </a:p>
        </p:txBody>
      </p:sp>
      <p:grpSp>
        <p:nvGrpSpPr>
          <p:cNvPr id="7" name="Shape 1429"/>
          <p:cNvGrpSpPr/>
          <p:nvPr/>
        </p:nvGrpSpPr>
        <p:grpSpPr>
          <a:xfrm rot="10800000" flipH="1">
            <a:off x="331137" y="170561"/>
            <a:ext cx="1082726" cy="966525"/>
            <a:chOff x="4088875" y="1431100"/>
            <a:chExt cx="3293000" cy="2852775"/>
          </a:xfrm>
        </p:grpSpPr>
        <p:sp>
          <p:nvSpPr>
            <p:cNvPr id="8" name="Shape 143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43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43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43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43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43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3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43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43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43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44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44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44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44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44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44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44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44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44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44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45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45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45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45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45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45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145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45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145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145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46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146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146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146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146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146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146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146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146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146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147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147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147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147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147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147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147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6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2" name="Shape 1412" descr="LogoPN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01" y="1462414"/>
            <a:ext cx="8186974" cy="35058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6080" y="1462414"/>
            <a:ext cx="76200" cy="3505826"/>
          </a:xfrm>
          <a:prstGeom prst="rect">
            <a:avLst/>
          </a:prstGeom>
          <a:solidFill>
            <a:srgbClr val="184769"/>
          </a:solidFill>
          <a:ln>
            <a:solidFill>
              <a:srgbClr val="184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4854988" y="1462414"/>
            <a:ext cx="76200" cy="3505826"/>
          </a:xfrm>
          <a:prstGeom prst="rect">
            <a:avLst/>
          </a:prstGeom>
          <a:solidFill>
            <a:srgbClr val="184769"/>
          </a:solidFill>
          <a:ln>
            <a:solidFill>
              <a:srgbClr val="184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6783896" y="1462414"/>
            <a:ext cx="76200" cy="3505826"/>
          </a:xfrm>
          <a:prstGeom prst="rect">
            <a:avLst/>
          </a:prstGeom>
          <a:solidFill>
            <a:srgbClr val="184769"/>
          </a:solidFill>
          <a:ln>
            <a:solidFill>
              <a:srgbClr val="184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 txBox="1">
            <a:spLocks noGrp="1"/>
          </p:cNvSpPr>
          <p:nvPr>
            <p:ph type="title" idx="4294967295"/>
          </p:nvPr>
        </p:nvSpPr>
        <p:spPr>
          <a:xfrm>
            <a:off x="1939056" y="285727"/>
            <a:ext cx="5701871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b="1" dirty="0" smtClean="0">
                <a:latin typeface="Muli" panose="020B0604020202020204" charset="0"/>
              </a:rPr>
              <a:t>Une R&amp;D dédiée</a:t>
            </a:r>
            <a:endParaRPr lang="en" sz="5400" b="1" dirty="0">
              <a:latin typeface="Muli" panose="020B0604020202020204" charset="0"/>
            </a:endParaRPr>
          </a:p>
        </p:txBody>
      </p:sp>
      <p:grpSp>
        <p:nvGrpSpPr>
          <p:cNvPr id="7" name="Shape 1429"/>
          <p:cNvGrpSpPr/>
          <p:nvPr/>
        </p:nvGrpSpPr>
        <p:grpSpPr>
          <a:xfrm rot="10800000" flipH="1">
            <a:off x="331137" y="170561"/>
            <a:ext cx="1082726" cy="966525"/>
            <a:chOff x="4088875" y="1431100"/>
            <a:chExt cx="3293000" cy="2852775"/>
          </a:xfrm>
        </p:grpSpPr>
        <p:sp>
          <p:nvSpPr>
            <p:cNvPr id="8" name="Shape 1430"/>
            <p:cNvSpPr/>
            <p:nvPr/>
          </p:nvSpPr>
          <p:spPr>
            <a:xfrm>
              <a:off x="4831475" y="4136025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404" y="0"/>
                  </a:moveTo>
                  <a:lnTo>
                    <a:pt x="1" y="269"/>
                  </a:lnTo>
                  <a:lnTo>
                    <a:pt x="3227" y="5914"/>
                  </a:lnTo>
                  <a:lnTo>
                    <a:pt x="6318" y="59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E2C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431"/>
            <p:cNvSpPr/>
            <p:nvPr/>
          </p:nvSpPr>
          <p:spPr>
            <a:xfrm>
              <a:off x="4697075" y="3907525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538" y="0"/>
                  </a:moveTo>
                  <a:lnTo>
                    <a:pt x="1" y="269"/>
                  </a:lnTo>
                  <a:lnTo>
                    <a:pt x="5377" y="9543"/>
                  </a:lnTo>
                  <a:lnTo>
                    <a:pt x="11022" y="15054"/>
                  </a:lnTo>
                  <a:lnTo>
                    <a:pt x="15592" y="15054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1E0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432"/>
            <p:cNvSpPr/>
            <p:nvPr/>
          </p:nvSpPr>
          <p:spPr>
            <a:xfrm>
              <a:off x="4566025" y="3675675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404" y="0"/>
                  </a:moveTo>
                  <a:lnTo>
                    <a:pt x="1" y="404"/>
                  </a:lnTo>
                  <a:lnTo>
                    <a:pt x="5377" y="9543"/>
                  </a:lnTo>
                  <a:lnTo>
                    <a:pt x="20027" y="24328"/>
                  </a:lnTo>
                  <a:lnTo>
                    <a:pt x="24732" y="2432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2DFC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433"/>
            <p:cNvSpPr/>
            <p:nvPr/>
          </p:nvSpPr>
          <p:spPr>
            <a:xfrm>
              <a:off x="4434975" y="3447175"/>
              <a:ext cx="846800" cy="836700"/>
            </a:xfrm>
            <a:custGeom>
              <a:avLst/>
              <a:gdLst/>
              <a:ahLst/>
              <a:cxnLst/>
              <a:rect l="0" t="0" r="0" b="0"/>
              <a:pathLst>
                <a:path w="33872" h="33468" extrusionOk="0">
                  <a:moveTo>
                    <a:pt x="404" y="1"/>
                  </a:moveTo>
                  <a:lnTo>
                    <a:pt x="1" y="270"/>
                  </a:lnTo>
                  <a:lnTo>
                    <a:pt x="5243" y="9544"/>
                  </a:lnTo>
                  <a:lnTo>
                    <a:pt x="29167" y="33468"/>
                  </a:lnTo>
                  <a:lnTo>
                    <a:pt x="33871" y="3346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3DD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434"/>
            <p:cNvSpPr/>
            <p:nvPr/>
          </p:nvSpPr>
          <p:spPr>
            <a:xfrm>
              <a:off x="4300575" y="3218700"/>
              <a:ext cx="1078650" cy="1065175"/>
            </a:xfrm>
            <a:custGeom>
              <a:avLst/>
              <a:gdLst/>
              <a:ahLst/>
              <a:cxnLst/>
              <a:rect l="0" t="0" r="0" b="0"/>
              <a:pathLst>
                <a:path w="43146" h="42607" extrusionOk="0">
                  <a:moveTo>
                    <a:pt x="404" y="0"/>
                  </a:moveTo>
                  <a:lnTo>
                    <a:pt x="0" y="269"/>
                  </a:lnTo>
                  <a:lnTo>
                    <a:pt x="5377" y="9543"/>
                  </a:lnTo>
                  <a:lnTo>
                    <a:pt x="38441" y="42607"/>
                  </a:lnTo>
                  <a:lnTo>
                    <a:pt x="43145" y="4260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4DBC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435"/>
            <p:cNvSpPr/>
            <p:nvPr/>
          </p:nvSpPr>
          <p:spPr>
            <a:xfrm>
              <a:off x="4169525" y="2990200"/>
              <a:ext cx="1307150" cy="1293675"/>
            </a:xfrm>
            <a:custGeom>
              <a:avLst/>
              <a:gdLst/>
              <a:ahLst/>
              <a:cxnLst/>
              <a:rect l="0" t="0" r="0" b="0"/>
              <a:pathLst>
                <a:path w="52286" h="51747" extrusionOk="0">
                  <a:moveTo>
                    <a:pt x="404" y="1"/>
                  </a:moveTo>
                  <a:lnTo>
                    <a:pt x="1" y="269"/>
                  </a:lnTo>
                  <a:lnTo>
                    <a:pt x="5242" y="9409"/>
                  </a:lnTo>
                  <a:lnTo>
                    <a:pt x="47581" y="51747"/>
                  </a:lnTo>
                  <a:lnTo>
                    <a:pt x="52285" y="51747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06D9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36"/>
            <p:cNvSpPr/>
            <p:nvPr/>
          </p:nvSpPr>
          <p:spPr>
            <a:xfrm>
              <a:off x="4088875" y="2822200"/>
              <a:ext cx="1481875" cy="1461675"/>
            </a:xfrm>
            <a:custGeom>
              <a:avLst/>
              <a:gdLst/>
              <a:ahLst/>
              <a:cxnLst/>
              <a:rect l="0" t="0" r="0" b="0"/>
              <a:pathLst>
                <a:path w="59275" h="58467" extrusionOk="0">
                  <a:moveTo>
                    <a:pt x="807" y="0"/>
                  </a:moveTo>
                  <a:lnTo>
                    <a:pt x="1" y="1479"/>
                  </a:lnTo>
                  <a:lnTo>
                    <a:pt x="3227" y="6989"/>
                  </a:lnTo>
                  <a:lnTo>
                    <a:pt x="54705" y="58467"/>
                  </a:lnTo>
                  <a:lnTo>
                    <a:pt x="59274" y="5846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7D8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437"/>
            <p:cNvSpPr/>
            <p:nvPr/>
          </p:nvSpPr>
          <p:spPr>
            <a:xfrm>
              <a:off x="4102325" y="2761700"/>
              <a:ext cx="1565875" cy="1522175"/>
            </a:xfrm>
            <a:custGeom>
              <a:avLst/>
              <a:gdLst/>
              <a:ahLst/>
              <a:cxnLst/>
              <a:rect l="0" t="0" r="0" b="0"/>
              <a:pathLst>
                <a:path w="62635" h="60887" extrusionOk="0">
                  <a:moveTo>
                    <a:pt x="1748" y="1"/>
                  </a:moveTo>
                  <a:lnTo>
                    <a:pt x="0" y="2823"/>
                  </a:lnTo>
                  <a:lnTo>
                    <a:pt x="58064" y="60887"/>
                  </a:lnTo>
                  <a:lnTo>
                    <a:pt x="62634" y="6088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8D6C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438"/>
            <p:cNvSpPr/>
            <p:nvPr/>
          </p:nvSpPr>
          <p:spPr>
            <a:xfrm>
              <a:off x="4139275" y="2697875"/>
              <a:ext cx="1626375" cy="1586000"/>
            </a:xfrm>
            <a:custGeom>
              <a:avLst/>
              <a:gdLst/>
              <a:ahLst/>
              <a:cxnLst/>
              <a:rect l="0" t="0" r="0" b="0"/>
              <a:pathLst>
                <a:path w="65055" h="63440" extrusionOk="0">
                  <a:moveTo>
                    <a:pt x="1614" y="0"/>
                  </a:moveTo>
                  <a:lnTo>
                    <a:pt x="1" y="2957"/>
                  </a:lnTo>
                  <a:lnTo>
                    <a:pt x="60484" y="63440"/>
                  </a:lnTo>
                  <a:lnTo>
                    <a:pt x="65054" y="63440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09D4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439"/>
            <p:cNvSpPr/>
            <p:nvPr/>
          </p:nvSpPr>
          <p:spPr>
            <a:xfrm>
              <a:off x="4172900" y="2637375"/>
              <a:ext cx="1690175" cy="1646500"/>
            </a:xfrm>
            <a:custGeom>
              <a:avLst/>
              <a:gdLst/>
              <a:ahLst/>
              <a:cxnLst/>
              <a:rect l="0" t="0" r="0" b="0"/>
              <a:pathLst>
                <a:path w="67607" h="65860" extrusionOk="0">
                  <a:moveTo>
                    <a:pt x="1747" y="1"/>
                  </a:moveTo>
                  <a:lnTo>
                    <a:pt x="0" y="2958"/>
                  </a:lnTo>
                  <a:lnTo>
                    <a:pt x="62903" y="65860"/>
                  </a:lnTo>
                  <a:lnTo>
                    <a:pt x="67607" y="65860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0AD3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440"/>
            <p:cNvSpPr/>
            <p:nvPr/>
          </p:nvSpPr>
          <p:spPr>
            <a:xfrm>
              <a:off x="4209850" y="2576900"/>
              <a:ext cx="1750675" cy="1706975"/>
            </a:xfrm>
            <a:custGeom>
              <a:avLst/>
              <a:gdLst/>
              <a:ahLst/>
              <a:cxnLst/>
              <a:rect l="0" t="0" r="0" b="0"/>
              <a:pathLst>
                <a:path w="70027" h="68279" extrusionOk="0">
                  <a:moveTo>
                    <a:pt x="1613" y="1"/>
                  </a:moveTo>
                  <a:lnTo>
                    <a:pt x="0" y="2823"/>
                  </a:lnTo>
                  <a:lnTo>
                    <a:pt x="65322" y="68279"/>
                  </a:lnTo>
                  <a:lnTo>
                    <a:pt x="70027" y="68279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BD1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441"/>
            <p:cNvSpPr/>
            <p:nvPr/>
          </p:nvSpPr>
          <p:spPr>
            <a:xfrm>
              <a:off x="4243450" y="2513050"/>
              <a:ext cx="1814525" cy="1770825"/>
            </a:xfrm>
            <a:custGeom>
              <a:avLst/>
              <a:gdLst/>
              <a:ahLst/>
              <a:cxnLst/>
              <a:rect l="0" t="0" r="0" b="0"/>
              <a:pathLst>
                <a:path w="72581" h="70833" extrusionOk="0">
                  <a:moveTo>
                    <a:pt x="1748" y="1"/>
                  </a:moveTo>
                  <a:lnTo>
                    <a:pt x="1" y="2958"/>
                  </a:lnTo>
                  <a:lnTo>
                    <a:pt x="67876" y="70833"/>
                  </a:lnTo>
                  <a:lnTo>
                    <a:pt x="72581" y="7083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0CCFC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1442"/>
            <p:cNvSpPr/>
            <p:nvPr/>
          </p:nvSpPr>
          <p:spPr>
            <a:xfrm>
              <a:off x="4280425" y="2452575"/>
              <a:ext cx="1875000" cy="1831300"/>
            </a:xfrm>
            <a:custGeom>
              <a:avLst/>
              <a:gdLst/>
              <a:ahLst/>
              <a:cxnLst/>
              <a:rect l="0" t="0" r="0" b="0"/>
              <a:pathLst>
                <a:path w="75000" h="73252" extrusionOk="0">
                  <a:moveTo>
                    <a:pt x="1613" y="1"/>
                  </a:moveTo>
                  <a:lnTo>
                    <a:pt x="0" y="2957"/>
                  </a:lnTo>
                  <a:lnTo>
                    <a:pt x="70295" y="73252"/>
                  </a:lnTo>
                  <a:lnTo>
                    <a:pt x="74999" y="7325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DCDC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1443"/>
            <p:cNvSpPr/>
            <p:nvPr/>
          </p:nvSpPr>
          <p:spPr>
            <a:xfrm>
              <a:off x="4314025" y="2392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1747" y="0"/>
                  </a:moveTo>
                  <a:lnTo>
                    <a:pt x="0" y="2957"/>
                  </a:lnTo>
                  <a:lnTo>
                    <a:pt x="72849" y="75671"/>
                  </a:lnTo>
                  <a:lnTo>
                    <a:pt x="77419" y="75671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0ECC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1444"/>
            <p:cNvSpPr/>
            <p:nvPr/>
          </p:nvSpPr>
          <p:spPr>
            <a:xfrm>
              <a:off x="4350975" y="232825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1748" y="1"/>
                  </a:moveTo>
                  <a:lnTo>
                    <a:pt x="1" y="2957"/>
                  </a:lnTo>
                  <a:lnTo>
                    <a:pt x="75269" y="78225"/>
                  </a:lnTo>
                  <a:lnTo>
                    <a:pt x="79839" y="78225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0CAC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445"/>
            <p:cNvSpPr/>
            <p:nvPr/>
          </p:nvSpPr>
          <p:spPr>
            <a:xfrm>
              <a:off x="4384575" y="2267775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1748" y="0"/>
                  </a:moveTo>
                  <a:lnTo>
                    <a:pt x="1" y="2957"/>
                  </a:lnTo>
                  <a:lnTo>
                    <a:pt x="77823" y="80644"/>
                  </a:lnTo>
                  <a:lnTo>
                    <a:pt x="82392" y="80644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1C8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1446"/>
            <p:cNvSpPr/>
            <p:nvPr/>
          </p:nvSpPr>
          <p:spPr>
            <a:xfrm>
              <a:off x="4421550" y="2207275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747" y="1"/>
                  </a:moveTo>
                  <a:lnTo>
                    <a:pt x="0" y="2958"/>
                  </a:lnTo>
                  <a:lnTo>
                    <a:pt x="80107" y="83064"/>
                  </a:lnTo>
                  <a:lnTo>
                    <a:pt x="84811" y="83064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2C7D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1447"/>
            <p:cNvSpPr/>
            <p:nvPr/>
          </p:nvSpPr>
          <p:spPr>
            <a:xfrm>
              <a:off x="4458500" y="2146800"/>
              <a:ext cx="2130375" cy="2137075"/>
            </a:xfrm>
            <a:custGeom>
              <a:avLst/>
              <a:gdLst/>
              <a:ahLst/>
              <a:cxnLst/>
              <a:rect l="0" t="0" r="0" b="0"/>
              <a:pathLst>
                <a:path w="85215" h="85483" extrusionOk="0">
                  <a:moveTo>
                    <a:pt x="1614" y="1"/>
                  </a:moveTo>
                  <a:lnTo>
                    <a:pt x="1" y="2823"/>
                  </a:lnTo>
                  <a:lnTo>
                    <a:pt x="82527" y="85483"/>
                  </a:lnTo>
                  <a:lnTo>
                    <a:pt x="84005" y="85483"/>
                  </a:lnTo>
                  <a:lnTo>
                    <a:pt x="85215" y="83467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13C5D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448"/>
            <p:cNvSpPr/>
            <p:nvPr/>
          </p:nvSpPr>
          <p:spPr>
            <a:xfrm>
              <a:off x="4492100" y="2082950"/>
              <a:ext cx="2133750" cy="2163975"/>
            </a:xfrm>
            <a:custGeom>
              <a:avLst/>
              <a:gdLst/>
              <a:ahLst/>
              <a:cxnLst/>
              <a:rect l="0" t="0" r="0" b="0"/>
              <a:pathLst>
                <a:path w="85350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349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4C3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1449"/>
            <p:cNvSpPr/>
            <p:nvPr/>
          </p:nvSpPr>
          <p:spPr>
            <a:xfrm>
              <a:off x="4529075" y="2022475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558"/>
                  </a:lnTo>
                  <a:lnTo>
                    <a:pt x="85214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5C1D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450"/>
            <p:cNvSpPr/>
            <p:nvPr/>
          </p:nvSpPr>
          <p:spPr>
            <a:xfrm>
              <a:off x="4562675" y="1962000"/>
              <a:ext cx="2133725" cy="2160600"/>
            </a:xfrm>
            <a:custGeom>
              <a:avLst/>
              <a:gdLst/>
              <a:ahLst/>
              <a:cxnLst/>
              <a:rect l="0" t="0" r="0" b="0"/>
              <a:pathLst>
                <a:path w="85349" h="86424" extrusionOk="0">
                  <a:moveTo>
                    <a:pt x="1748" y="0"/>
                  </a:moveTo>
                  <a:lnTo>
                    <a:pt x="0" y="2957"/>
                  </a:lnTo>
                  <a:lnTo>
                    <a:pt x="83602" y="86424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6C0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1451"/>
            <p:cNvSpPr/>
            <p:nvPr/>
          </p:nvSpPr>
          <p:spPr>
            <a:xfrm>
              <a:off x="4599625" y="1898150"/>
              <a:ext cx="2130375" cy="2163975"/>
            </a:xfrm>
            <a:custGeom>
              <a:avLst/>
              <a:gdLst/>
              <a:ahLst/>
              <a:cxnLst/>
              <a:rect l="0" t="0" r="0" b="0"/>
              <a:pathLst>
                <a:path w="85215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7BE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1452"/>
            <p:cNvSpPr/>
            <p:nvPr/>
          </p:nvSpPr>
          <p:spPr>
            <a:xfrm>
              <a:off x="4633225" y="1837675"/>
              <a:ext cx="2133750" cy="2163950"/>
            </a:xfrm>
            <a:custGeom>
              <a:avLst/>
              <a:gdLst/>
              <a:ahLst/>
              <a:cxnLst/>
              <a:rect l="0" t="0" r="0" b="0"/>
              <a:pathLst>
                <a:path w="85350" h="86558" extrusionOk="0">
                  <a:moveTo>
                    <a:pt x="1748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349" y="8360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8BC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1453"/>
            <p:cNvSpPr/>
            <p:nvPr/>
          </p:nvSpPr>
          <p:spPr>
            <a:xfrm>
              <a:off x="4670200" y="1777175"/>
              <a:ext cx="2130375" cy="2160625"/>
            </a:xfrm>
            <a:custGeom>
              <a:avLst/>
              <a:gdLst/>
              <a:ahLst/>
              <a:cxnLst/>
              <a:rect l="0" t="0" r="0" b="0"/>
              <a:pathLst>
                <a:path w="85215" h="86425" extrusionOk="0">
                  <a:moveTo>
                    <a:pt x="1748" y="1"/>
                  </a:moveTo>
                  <a:lnTo>
                    <a:pt x="0" y="2958"/>
                  </a:lnTo>
                  <a:lnTo>
                    <a:pt x="83602" y="86424"/>
                  </a:lnTo>
                  <a:lnTo>
                    <a:pt x="85215" y="83467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9BB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1454"/>
            <p:cNvSpPr/>
            <p:nvPr/>
          </p:nvSpPr>
          <p:spPr>
            <a:xfrm>
              <a:off x="4707150" y="1713350"/>
              <a:ext cx="2130375" cy="2163950"/>
            </a:xfrm>
            <a:custGeom>
              <a:avLst/>
              <a:gdLst/>
              <a:ahLst/>
              <a:cxnLst/>
              <a:rect l="0" t="0" r="0" b="0"/>
              <a:pathLst>
                <a:path w="85215" h="86558" extrusionOk="0">
                  <a:moveTo>
                    <a:pt x="1614" y="0"/>
                  </a:moveTo>
                  <a:lnTo>
                    <a:pt x="1" y="2957"/>
                  </a:lnTo>
                  <a:lnTo>
                    <a:pt x="83468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BB9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455"/>
            <p:cNvSpPr/>
            <p:nvPr/>
          </p:nvSpPr>
          <p:spPr>
            <a:xfrm>
              <a:off x="4740750" y="16528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748" y="1"/>
                  </a:moveTo>
                  <a:lnTo>
                    <a:pt x="1" y="2958"/>
                  </a:lnTo>
                  <a:lnTo>
                    <a:pt x="83602" y="86559"/>
                  </a:lnTo>
                  <a:lnTo>
                    <a:pt x="85215" y="83602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1CB7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1456"/>
            <p:cNvSpPr/>
            <p:nvPr/>
          </p:nvSpPr>
          <p:spPr>
            <a:xfrm>
              <a:off x="4777725" y="1592375"/>
              <a:ext cx="2130375" cy="2160600"/>
            </a:xfrm>
            <a:custGeom>
              <a:avLst/>
              <a:gdLst/>
              <a:ahLst/>
              <a:cxnLst/>
              <a:rect l="0" t="0" r="0" b="0"/>
              <a:pathLst>
                <a:path w="85215" h="86424" extrusionOk="0">
                  <a:moveTo>
                    <a:pt x="1613" y="1"/>
                  </a:moveTo>
                  <a:lnTo>
                    <a:pt x="0" y="2957"/>
                  </a:lnTo>
                  <a:lnTo>
                    <a:pt x="83467" y="86424"/>
                  </a:lnTo>
                  <a:lnTo>
                    <a:pt x="85215" y="83601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1DB5D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1457"/>
            <p:cNvSpPr/>
            <p:nvPr/>
          </p:nvSpPr>
          <p:spPr>
            <a:xfrm>
              <a:off x="4811325" y="1531900"/>
              <a:ext cx="2133750" cy="2160600"/>
            </a:xfrm>
            <a:custGeom>
              <a:avLst/>
              <a:gdLst/>
              <a:ahLst/>
              <a:cxnLst/>
              <a:rect l="0" t="0" r="0" b="0"/>
              <a:pathLst>
                <a:path w="85350" h="86424" extrusionOk="0">
                  <a:moveTo>
                    <a:pt x="1748" y="0"/>
                  </a:moveTo>
                  <a:lnTo>
                    <a:pt x="0" y="2823"/>
                  </a:lnTo>
                  <a:lnTo>
                    <a:pt x="83602" y="86423"/>
                  </a:lnTo>
                  <a:lnTo>
                    <a:pt x="85349" y="8346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1EB4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1458"/>
            <p:cNvSpPr/>
            <p:nvPr/>
          </p:nvSpPr>
          <p:spPr>
            <a:xfrm>
              <a:off x="4848275" y="1468050"/>
              <a:ext cx="2130400" cy="2163975"/>
            </a:xfrm>
            <a:custGeom>
              <a:avLst/>
              <a:gdLst/>
              <a:ahLst/>
              <a:cxnLst/>
              <a:rect l="0" t="0" r="0" b="0"/>
              <a:pathLst>
                <a:path w="85216" h="86559" extrusionOk="0">
                  <a:moveTo>
                    <a:pt x="1614" y="0"/>
                  </a:moveTo>
                  <a:lnTo>
                    <a:pt x="1" y="2957"/>
                  </a:lnTo>
                  <a:lnTo>
                    <a:pt x="83602" y="86558"/>
                  </a:lnTo>
                  <a:lnTo>
                    <a:pt x="85215" y="8360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1FB2D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1459"/>
            <p:cNvSpPr/>
            <p:nvPr/>
          </p:nvSpPr>
          <p:spPr>
            <a:xfrm>
              <a:off x="4881875" y="1431100"/>
              <a:ext cx="2133750" cy="2140425"/>
            </a:xfrm>
            <a:custGeom>
              <a:avLst/>
              <a:gdLst/>
              <a:ahLst/>
              <a:cxnLst/>
              <a:rect l="0" t="0" r="0" b="0"/>
              <a:pathLst>
                <a:path w="85350" h="85617" extrusionOk="0">
                  <a:moveTo>
                    <a:pt x="1211" y="0"/>
                  </a:moveTo>
                  <a:lnTo>
                    <a:pt x="1" y="2016"/>
                  </a:lnTo>
                  <a:lnTo>
                    <a:pt x="83602" y="85617"/>
                  </a:lnTo>
                  <a:lnTo>
                    <a:pt x="85350" y="8266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20B0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460"/>
            <p:cNvSpPr/>
            <p:nvPr/>
          </p:nvSpPr>
          <p:spPr>
            <a:xfrm>
              <a:off x="4928925" y="1431100"/>
              <a:ext cx="2120300" cy="2076600"/>
            </a:xfrm>
            <a:custGeom>
              <a:avLst/>
              <a:gdLst/>
              <a:ahLst/>
              <a:cxnLst/>
              <a:rect l="0" t="0" r="0" b="0"/>
              <a:pathLst>
                <a:path w="84812" h="83064" extrusionOk="0">
                  <a:moveTo>
                    <a:pt x="1" y="0"/>
                  </a:moveTo>
                  <a:lnTo>
                    <a:pt x="83199" y="83063"/>
                  </a:lnTo>
                  <a:lnTo>
                    <a:pt x="84812" y="80106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1AE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1461"/>
            <p:cNvSpPr/>
            <p:nvPr/>
          </p:nvSpPr>
          <p:spPr>
            <a:xfrm>
              <a:off x="5026375" y="1431100"/>
              <a:ext cx="2059825" cy="2016100"/>
            </a:xfrm>
            <a:custGeom>
              <a:avLst/>
              <a:gdLst/>
              <a:ahLst/>
              <a:cxnLst/>
              <a:rect l="0" t="0" r="0" b="0"/>
              <a:pathLst>
                <a:path w="82393" h="80644" extrusionOk="0">
                  <a:moveTo>
                    <a:pt x="0" y="0"/>
                  </a:moveTo>
                  <a:lnTo>
                    <a:pt x="80645" y="80644"/>
                  </a:lnTo>
                  <a:lnTo>
                    <a:pt x="82392" y="77687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2AD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1462"/>
            <p:cNvSpPr/>
            <p:nvPr/>
          </p:nvSpPr>
          <p:spPr>
            <a:xfrm>
              <a:off x="5123825" y="1431100"/>
              <a:ext cx="1995975" cy="1955625"/>
            </a:xfrm>
            <a:custGeom>
              <a:avLst/>
              <a:gdLst/>
              <a:ahLst/>
              <a:cxnLst/>
              <a:rect l="0" t="0" r="0" b="0"/>
              <a:pathLst>
                <a:path w="79839" h="78225" extrusionOk="0">
                  <a:moveTo>
                    <a:pt x="0" y="0"/>
                  </a:moveTo>
                  <a:lnTo>
                    <a:pt x="78225" y="78225"/>
                  </a:lnTo>
                  <a:lnTo>
                    <a:pt x="79838" y="75268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3AB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1463"/>
            <p:cNvSpPr/>
            <p:nvPr/>
          </p:nvSpPr>
          <p:spPr>
            <a:xfrm>
              <a:off x="5221275" y="1431100"/>
              <a:ext cx="1935475" cy="1891775"/>
            </a:xfrm>
            <a:custGeom>
              <a:avLst/>
              <a:gdLst/>
              <a:ahLst/>
              <a:cxnLst/>
              <a:rect l="0" t="0" r="0" b="0"/>
              <a:pathLst>
                <a:path w="77419" h="75671" extrusionOk="0">
                  <a:moveTo>
                    <a:pt x="0" y="0"/>
                  </a:moveTo>
                  <a:lnTo>
                    <a:pt x="75671" y="75671"/>
                  </a:lnTo>
                  <a:lnTo>
                    <a:pt x="77419" y="72714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5A9D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1464"/>
            <p:cNvSpPr/>
            <p:nvPr/>
          </p:nvSpPr>
          <p:spPr>
            <a:xfrm>
              <a:off x="5318700" y="1431100"/>
              <a:ext cx="1875025" cy="1831300"/>
            </a:xfrm>
            <a:custGeom>
              <a:avLst/>
              <a:gdLst/>
              <a:ahLst/>
              <a:cxnLst/>
              <a:rect l="0" t="0" r="0" b="0"/>
              <a:pathLst>
                <a:path w="75001" h="73252" extrusionOk="0">
                  <a:moveTo>
                    <a:pt x="1" y="0"/>
                  </a:moveTo>
                  <a:lnTo>
                    <a:pt x="73253" y="73251"/>
                  </a:lnTo>
                  <a:lnTo>
                    <a:pt x="75000" y="7029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6A8D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1465"/>
            <p:cNvSpPr/>
            <p:nvPr/>
          </p:nvSpPr>
          <p:spPr>
            <a:xfrm>
              <a:off x="5416150" y="1431100"/>
              <a:ext cx="1811175" cy="1770825"/>
            </a:xfrm>
            <a:custGeom>
              <a:avLst/>
              <a:gdLst/>
              <a:ahLst/>
              <a:cxnLst/>
              <a:rect l="0" t="0" r="0" b="0"/>
              <a:pathLst>
                <a:path w="72447" h="70833" extrusionOk="0">
                  <a:moveTo>
                    <a:pt x="1" y="0"/>
                  </a:moveTo>
                  <a:lnTo>
                    <a:pt x="70699" y="70832"/>
                  </a:lnTo>
                  <a:lnTo>
                    <a:pt x="72446" y="67875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7A6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1466"/>
            <p:cNvSpPr/>
            <p:nvPr/>
          </p:nvSpPr>
          <p:spPr>
            <a:xfrm>
              <a:off x="5510250" y="1431100"/>
              <a:ext cx="1754025" cy="1706975"/>
            </a:xfrm>
            <a:custGeom>
              <a:avLst/>
              <a:gdLst/>
              <a:ahLst/>
              <a:cxnLst/>
              <a:rect l="0" t="0" r="0" b="0"/>
              <a:pathLst>
                <a:path w="70161" h="68279" extrusionOk="0">
                  <a:moveTo>
                    <a:pt x="0" y="0"/>
                  </a:moveTo>
                  <a:lnTo>
                    <a:pt x="68413" y="68278"/>
                  </a:lnTo>
                  <a:lnTo>
                    <a:pt x="70161" y="65456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28A4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1467"/>
            <p:cNvSpPr/>
            <p:nvPr/>
          </p:nvSpPr>
          <p:spPr>
            <a:xfrm>
              <a:off x="5607675" y="1431100"/>
              <a:ext cx="1690200" cy="1646500"/>
            </a:xfrm>
            <a:custGeom>
              <a:avLst/>
              <a:gdLst/>
              <a:ahLst/>
              <a:cxnLst/>
              <a:rect l="0" t="0" r="0" b="0"/>
              <a:pathLst>
                <a:path w="67608" h="65860" extrusionOk="0">
                  <a:moveTo>
                    <a:pt x="1" y="0"/>
                  </a:moveTo>
                  <a:lnTo>
                    <a:pt x="65995" y="65859"/>
                  </a:lnTo>
                  <a:lnTo>
                    <a:pt x="67608" y="6290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9A2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1468"/>
            <p:cNvSpPr/>
            <p:nvPr/>
          </p:nvSpPr>
          <p:spPr>
            <a:xfrm>
              <a:off x="5705125" y="1431100"/>
              <a:ext cx="1629725" cy="1586000"/>
            </a:xfrm>
            <a:custGeom>
              <a:avLst/>
              <a:gdLst/>
              <a:ahLst/>
              <a:cxnLst/>
              <a:rect l="0" t="0" r="0" b="0"/>
              <a:pathLst>
                <a:path w="65189" h="63440" extrusionOk="0">
                  <a:moveTo>
                    <a:pt x="1" y="0"/>
                  </a:moveTo>
                  <a:lnTo>
                    <a:pt x="63441" y="63440"/>
                  </a:lnTo>
                  <a:lnTo>
                    <a:pt x="65188" y="60483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AA1D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1469"/>
            <p:cNvSpPr/>
            <p:nvPr/>
          </p:nvSpPr>
          <p:spPr>
            <a:xfrm>
              <a:off x="5802575" y="1431100"/>
              <a:ext cx="1565875" cy="1525525"/>
            </a:xfrm>
            <a:custGeom>
              <a:avLst/>
              <a:gdLst/>
              <a:ahLst/>
              <a:cxnLst/>
              <a:rect l="0" t="0" r="0" b="0"/>
              <a:pathLst>
                <a:path w="62635" h="61021" extrusionOk="0">
                  <a:moveTo>
                    <a:pt x="1" y="0"/>
                  </a:moveTo>
                  <a:lnTo>
                    <a:pt x="61021" y="61020"/>
                  </a:lnTo>
                  <a:lnTo>
                    <a:pt x="62634" y="5806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2B9F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1470"/>
            <p:cNvSpPr/>
            <p:nvPr/>
          </p:nvSpPr>
          <p:spPr>
            <a:xfrm>
              <a:off x="5900025" y="1431100"/>
              <a:ext cx="1481850" cy="1461675"/>
            </a:xfrm>
            <a:custGeom>
              <a:avLst/>
              <a:gdLst/>
              <a:ahLst/>
              <a:cxnLst/>
              <a:rect l="0" t="0" r="0" b="0"/>
              <a:pathLst>
                <a:path w="59274" h="58467" extrusionOk="0">
                  <a:moveTo>
                    <a:pt x="0" y="0"/>
                  </a:moveTo>
                  <a:lnTo>
                    <a:pt x="58468" y="58467"/>
                  </a:lnTo>
                  <a:lnTo>
                    <a:pt x="59274" y="57123"/>
                  </a:lnTo>
                  <a:lnTo>
                    <a:pt x="56048" y="5147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C9DD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1471"/>
            <p:cNvSpPr/>
            <p:nvPr/>
          </p:nvSpPr>
          <p:spPr>
            <a:xfrm>
              <a:off x="5997475" y="1431100"/>
              <a:ext cx="1307125" cy="1297025"/>
            </a:xfrm>
            <a:custGeom>
              <a:avLst/>
              <a:gdLst/>
              <a:ahLst/>
              <a:cxnLst/>
              <a:rect l="0" t="0" r="0" b="0"/>
              <a:pathLst>
                <a:path w="52285" h="51881" extrusionOk="0">
                  <a:moveTo>
                    <a:pt x="0" y="0"/>
                  </a:moveTo>
                  <a:lnTo>
                    <a:pt x="51747" y="51881"/>
                  </a:lnTo>
                  <a:lnTo>
                    <a:pt x="52285" y="51478"/>
                  </a:lnTo>
                  <a:lnTo>
                    <a:pt x="46908" y="42338"/>
                  </a:lnTo>
                  <a:lnTo>
                    <a:pt x="4570" y="0"/>
                  </a:lnTo>
                  <a:close/>
                </a:path>
              </a:pathLst>
            </a:custGeom>
            <a:solidFill>
              <a:srgbClr val="2D9CD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1472"/>
            <p:cNvSpPr/>
            <p:nvPr/>
          </p:nvSpPr>
          <p:spPr>
            <a:xfrm>
              <a:off x="6094900" y="1431100"/>
              <a:ext cx="1075300" cy="1065175"/>
            </a:xfrm>
            <a:custGeom>
              <a:avLst/>
              <a:gdLst/>
              <a:ahLst/>
              <a:cxnLst/>
              <a:rect l="0" t="0" r="0" b="0"/>
              <a:pathLst>
                <a:path w="43012" h="42607" extrusionOk="0">
                  <a:moveTo>
                    <a:pt x="1" y="0"/>
                  </a:moveTo>
                  <a:lnTo>
                    <a:pt x="42608" y="42607"/>
                  </a:lnTo>
                  <a:lnTo>
                    <a:pt x="43011" y="42338"/>
                  </a:lnTo>
                  <a:lnTo>
                    <a:pt x="37769" y="3306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2F9A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1473"/>
            <p:cNvSpPr/>
            <p:nvPr/>
          </p:nvSpPr>
          <p:spPr>
            <a:xfrm>
              <a:off x="6189000" y="1431100"/>
              <a:ext cx="850150" cy="836700"/>
            </a:xfrm>
            <a:custGeom>
              <a:avLst/>
              <a:gdLst/>
              <a:ahLst/>
              <a:cxnLst/>
              <a:rect l="0" t="0" r="0" b="0"/>
              <a:pathLst>
                <a:path w="34006" h="33468" extrusionOk="0">
                  <a:moveTo>
                    <a:pt x="0" y="0"/>
                  </a:moveTo>
                  <a:lnTo>
                    <a:pt x="33602" y="33467"/>
                  </a:lnTo>
                  <a:lnTo>
                    <a:pt x="34005" y="33198"/>
                  </a:lnTo>
                  <a:lnTo>
                    <a:pt x="28629" y="23924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rgbClr val="3098E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1474"/>
            <p:cNvSpPr/>
            <p:nvPr/>
          </p:nvSpPr>
          <p:spPr>
            <a:xfrm>
              <a:off x="6286450" y="1431100"/>
              <a:ext cx="618300" cy="608200"/>
            </a:xfrm>
            <a:custGeom>
              <a:avLst/>
              <a:gdLst/>
              <a:ahLst/>
              <a:cxnLst/>
              <a:rect l="0" t="0" r="0" b="0"/>
              <a:pathLst>
                <a:path w="24732" h="24328" extrusionOk="0">
                  <a:moveTo>
                    <a:pt x="0" y="0"/>
                  </a:moveTo>
                  <a:lnTo>
                    <a:pt x="24328" y="24328"/>
                  </a:lnTo>
                  <a:lnTo>
                    <a:pt x="24731" y="23924"/>
                  </a:lnTo>
                  <a:lnTo>
                    <a:pt x="19489" y="1478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196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1475"/>
            <p:cNvSpPr/>
            <p:nvPr/>
          </p:nvSpPr>
          <p:spPr>
            <a:xfrm>
              <a:off x="6383900" y="1431100"/>
              <a:ext cx="389800" cy="376350"/>
            </a:xfrm>
            <a:custGeom>
              <a:avLst/>
              <a:gdLst/>
              <a:ahLst/>
              <a:cxnLst/>
              <a:rect l="0" t="0" r="0" b="0"/>
              <a:pathLst>
                <a:path w="15592" h="15054" extrusionOk="0">
                  <a:moveTo>
                    <a:pt x="0" y="0"/>
                  </a:moveTo>
                  <a:lnTo>
                    <a:pt x="15188" y="15054"/>
                  </a:lnTo>
                  <a:lnTo>
                    <a:pt x="15591" y="14785"/>
                  </a:lnTo>
                  <a:lnTo>
                    <a:pt x="10215" y="5645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3295E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1476"/>
            <p:cNvSpPr/>
            <p:nvPr/>
          </p:nvSpPr>
          <p:spPr>
            <a:xfrm>
              <a:off x="6481325" y="1431100"/>
              <a:ext cx="157950" cy="147850"/>
            </a:xfrm>
            <a:custGeom>
              <a:avLst/>
              <a:gdLst/>
              <a:ahLst/>
              <a:cxnLst/>
              <a:rect l="0" t="0" r="0" b="0"/>
              <a:pathLst>
                <a:path w="6318" h="5914" extrusionOk="0">
                  <a:moveTo>
                    <a:pt x="1" y="0"/>
                  </a:moveTo>
                  <a:lnTo>
                    <a:pt x="5915" y="5914"/>
                  </a:lnTo>
                  <a:lnTo>
                    <a:pt x="6318" y="564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3393E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6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2" name="Shape 1412" descr="LogoPNBlan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937" y="75560"/>
            <a:ext cx="1222324" cy="8467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58676" y="963465"/>
            <a:ext cx="7825653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chemeClr val="bg1"/>
                </a:solidFill>
              </a:rPr>
              <a:t>Pacte Novation produit au sein de son laboratoire R&amp;D en IA des solutions sur des cas concrets :</a:t>
            </a:r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27C9C5"/>
                </a:solidFill>
              </a:rPr>
              <a:t>RHEZOR </a:t>
            </a:r>
            <a:r>
              <a:rPr lang="fr-FR" i="1" dirty="0">
                <a:solidFill>
                  <a:srgbClr val="27C9C5"/>
                </a:solidFill>
              </a:rPr>
              <a:t> :</a:t>
            </a:r>
            <a:r>
              <a:rPr lang="fr-FR" dirty="0">
                <a:solidFill>
                  <a:schemeClr val="bg1"/>
                </a:solidFill>
              </a:rPr>
              <a:t> Analyse intelligente de textes afin de distinguer des unités de sens pour faciliter la lecture aux personnes dyslexiques. 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b="1" i="1" dirty="0" smtClean="0">
                <a:solidFill>
                  <a:srgbClr val="27C9C5"/>
                </a:solidFill>
              </a:rPr>
              <a:t>OMAR</a:t>
            </a:r>
            <a:r>
              <a:rPr lang="fr-FR" i="1" dirty="0" smtClean="0">
                <a:solidFill>
                  <a:srgbClr val="27C9C5"/>
                </a:solidFill>
              </a:rPr>
              <a:t> </a:t>
            </a:r>
            <a:r>
              <a:rPr lang="fr-FR" i="1" dirty="0">
                <a:solidFill>
                  <a:srgbClr val="27C9C5"/>
                </a:solidFill>
              </a:rPr>
              <a:t>: </a:t>
            </a:r>
            <a:r>
              <a:rPr lang="fr-FR" dirty="0">
                <a:solidFill>
                  <a:schemeClr val="bg1"/>
                </a:solidFill>
              </a:rPr>
              <a:t>Outil de maintenance prédictive visant à anticiper les incidents sur du matériel roulant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27C9C5"/>
                </a:solidFill>
              </a:rPr>
              <a:t>JASPER</a:t>
            </a:r>
            <a:r>
              <a:rPr lang="fr-FR" i="1" dirty="0">
                <a:solidFill>
                  <a:srgbClr val="27C9C5"/>
                </a:solidFill>
              </a:rPr>
              <a:t> :</a:t>
            </a:r>
            <a:r>
              <a:rPr lang="fr-FR" dirty="0">
                <a:solidFill>
                  <a:schemeClr val="bg1"/>
                </a:solidFill>
              </a:rPr>
              <a:t> Assistant virtuel vocal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chatbot</a:t>
            </a:r>
            <a:r>
              <a:rPr lang="fr-FR" dirty="0" smtClean="0">
                <a:solidFill>
                  <a:schemeClr val="bg1"/>
                </a:solidFill>
              </a:rPr>
              <a:t>) permettant </a:t>
            </a:r>
            <a:r>
              <a:rPr lang="fr-FR" dirty="0">
                <a:solidFill>
                  <a:schemeClr val="bg1"/>
                </a:solidFill>
              </a:rPr>
              <a:t>de dialoguer sur les problématiques de support matériel informatique et de projets de développement logiciel.</a:t>
            </a:r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 </a:t>
            </a:r>
            <a:r>
              <a:rPr lang="fr-FR" b="1" i="1" dirty="0">
                <a:solidFill>
                  <a:srgbClr val="27C9C5"/>
                </a:solidFill>
              </a:rPr>
              <a:t>AVI</a:t>
            </a:r>
            <a:r>
              <a:rPr lang="fr-FR" i="1" dirty="0">
                <a:solidFill>
                  <a:srgbClr val="27C9C5"/>
                </a:solidFill>
              </a:rPr>
              <a:t> :</a:t>
            </a:r>
            <a:r>
              <a:rPr lang="fr-FR" dirty="0">
                <a:solidFill>
                  <a:schemeClr val="bg1"/>
                </a:solidFill>
              </a:rPr>
              <a:t> Moteur de recommandations </a:t>
            </a:r>
            <a:r>
              <a:rPr lang="fr-FR" dirty="0" smtClean="0">
                <a:solidFill>
                  <a:schemeClr val="bg1"/>
                </a:solidFill>
              </a:rPr>
              <a:t>(</a:t>
            </a:r>
            <a:r>
              <a:rPr lang="fr-FR" dirty="0" err="1" smtClean="0">
                <a:solidFill>
                  <a:schemeClr val="bg1"/>
                </a:solidFill>
              </a:rPr>
              <a:t>chatbot</a:t>
            </a:r>
            <a:r>
              <a:rPr lang="fr-FR" dirty="0" smtClean="0">
                <a:solidFill>
                  <a:schemeClr val="bg1"/>
                </a:solidFill>
              </a:rPr>
              <a:t>) sur </a:t>
            </a:r>
            <a:r>
              <a:rPr lang="fr-FR" dirty="0">
                <a:solidFill>
                  <a:schemeClr val="bg1"/>
                </a:solidFill>
              </a:rPr>
              <a:t>des produits culturels et multimédias.</a:t>
            </a:r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27C9C5"/>
                </a:solidFill>
              </a:rPr>
              <a:t>MODIP</a:t>
            </a:r>
            <a:r>
              <a:rPr lang="fr-FR" i="1" dirty="0">
                <a:solidFill>
                  <a:srgbClr val="27C9C5"/>
                </a:solidFill>
              </a:rPr>
              <a:t> :</a:t>
            </a:r>
            <a:r>
              <a:rPr lang="fr-FR" dirty="0">
                <a:solidFill>
                  <a:schemeClr val="bg1"/>
                </a:solidFill>
              </a:rPr>
              <a:t> Modèle de détection et d’identification de personnes sur un flux </a:t>
            </a:r>
            <a:r>
              <a:rPr lang="fr-FR" dirty="0" smtClean="0">
                <a:solidFill>
                  <a:schemeClr val="bg1"/>
                </a:solidFill>
              </a:rPr>
              <a:t>vidéo.</a:t>
            </a:r>
          </a:p>
          <a:p>
            <a:pPr marL="285750" indent="-285750" fontAlgn="base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27C9C5"/>
                </a:solidFill>
              </a:rPr>
              <a:t>REVOL :</a:t>
            </a:r>
            <a:r>
              <a:rPr lang="fr-FR" dirty="0" smtClean="0">
                <a:solidFill>
                  <a:schemeClr val="bg1"/>
                </a:solidFill>
              </a:rPr>
              <a:t> Moteur de Reconnaissance Vocale des locuteurs.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2059"/>
          <p:cNvGrpSpPr/>
          <p:nvPr/>
        </p:nvGrpSpPr>
        <p:grpSpPr>
          <a:xfrm>
            <a:off x="529899" y="315117"/>
            <a:ext cx="615880" cy="644407"/>
            <a:chOff x="5241175" y="4959100"/>
            <a:chExt cx="539775" cy="517775"/>
          </a:xfrm>
        </p:grpSpPr>
        <p:sp>
          <p:nvSpPr>
            <p:cNvPr id="56" name="Shape 206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2061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206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206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206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206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3" name="Imag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6" y="165677"/>
            <a:ext cx="1101288" cy="945947"/>
          </a:xfrm>
          <a:prstGeom prst="hexagon">
            <a:avLst>
              <a:gd name="adj" fmla="val 28393"/>
              <a:gd name="vf" fmla="val 115470"/>
            </a:avLst>
          </a:prstGeom>
          <a:noFill/>
          <a:ln>
            <a:noFill/>
          </a:ln>
        </p:spPr>
      </p:pic>
      <p:sp>
        <p:nvSpPr>
          <p:cNvPr id="64" name="Shape 1603"/>
          <p:cNvSpPr/>
          <p:nvPr/>
        </p:nvSpPr>
        <p:spPr>
          <a:xfrm>
            <a:off x="1964269" y="151488"/>
            <a:ext cx="2053778" cy="372868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MOA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" name="Shape 1513"/>
          <p:cNvSpPr txBox="1">
            <a:spLocks/>
          </p:cNvSpPr>
          <p:nvPr/>
        </p:nvSpPr>
        <p:spPr>
          <a:xfrm>
            <a:off x="1490642" y="609438"/>
            <a:ext cx="2673219" cy="164154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CRPCEN </a:t>
            </a:r>
            <a:r>
              <a:rPr lang="fr-FR" sz="1050" i="1" dirty="0">
                <a:solidFill>
                  <a:schemeClr val="bg1"/>
                </a:solidFill>
              </a:rPr>
              <a:t>(2011 – 2013)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GENERALI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2012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ENIM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2013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MAAF </a:t>
            </a:r>
            <a:r>
              <a:rPr lang="fr-FR" sz="1050" i="1" dirty="0">
                <a:solidFill>
                  <a:schemeClr val="bg1"/>
                </a:solidFill>
              </a:rPr>
              <a:t>(2013)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CACF 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2014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CNAV </a:t>
            </a:r>
            <a:r>
              <a:rPr lang="fr-FR" sz="1050" dirty="0" smtClean="0">
                <a:solidFill>
                  <a:schemeClr val="bg1"/>
                </a:solidFill>
              </a:rPr>
              <a:t>(</a:t>
            </a:r>
            <a:r>
              <a:rPr lang="fr-FR" sz="1050" i="1" dirty="0" smtClean="0">
                <a:solidFill>
                  <a:schemeClr val="bg1"/>
                </a:solidFill>
              </a:rPr>
              <a:t>2013-2014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FRANFINANCE </a:t>
            </a:r>
            <a:r>
              <a:rPr lang="fr-FR" sz="1050" i="1" dirty="0" smtClean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chemeClr val="bg1"/>
                </a:solidFill>
              </a:rPr>
              <a:t>2015 - 2016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ENGIE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2013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SCA 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2021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BNP Paribas (</a:t>
            </a:r>
            <a:r>
              <a:rPr lang="fr-FR" sz="1050" i="1" dirty="0">
                <a:solidFill>
                  <a:srgbClr val="00B0F0"/>
                </a:solidFill>
              </a:rPr>
              <a:t>en cours depuis 2021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69" name="Shape 1603"/>
          <p:cNvSpPr/>
          <p:nvPr/>
        </p:nvSpPr>
        <p:spPr>
          <a:xfrm>
            <a:off x="4615419" y="165677"/>
            <a:ext cx="4271019" cy="386527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POC / Pilote / Dossier de choix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" name="Shape 1513"/>
          <p:cNvSpPr txBox="1">
            <a:spLocks/>
          </p:cNvSpPr>
          <p:nvPr/>
        </p:nvSpPr>
        <p:spPr>
          <a:xfrm>
            <a:off x="4476280" y="558275"/>
            <a:ext cx="2761130" cy="1409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SCHNEIDER ELECTRIC </a:t>
            </a:r>
            <a:r>
              <a:rPr lang="fr-FR" sz="1050" i="1" dirty="0">
                <a:solidFill>
                  <a:schemeClr val="bg1"/>
                </a:solidFill>
              </a:rPr>
              <a:t>(2010)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SNCF DSIV </a:t>
            </a:r>
            <a:r>
              <a:rPr lang="fr-FR" sz="1050" i="1" dirty="0">
                <a:solidFill>
                  <a:schemeClr val="bg1"/>
                </a:solidFill>
              </a:rPr>
              <a:t>(2010)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CRPCEN </a:t>
            </a:r>
            <a:r>
              <a:rPr lang="fr-FR" sz="1050" i="1" dirty="0">
                <a:solidFill>
                  <a:schemeClr val="bg1"/>
                </a:solidFill>
              </a:rPr>
              <a:t>(2011)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MSA</a:t>
            </a:r>
            <a:r>
              <a:rPr lang="fr-FR" sz="1050" i="1" dirty="0" smtClean="0">
                <a:solidFill>
                  <a:schemeClr val="bg1"/>
                </a:solidFill>
              </a:rPr>
              <a:t> (2013 / 2014</a:t>
            </a:r>
            <a:r>
              <a:rPr lang="fr-FR" sz="1050" i="1" dirty="0">
                <a:solidFill>
                  <a:schemeClr val="bg1"/>
                </a:solidFill>
              </a:rPr>
              <a:t>) 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UNIFAF </a:t>
            </a:r>
            <a:r>
              <a:rPr lang="fr-FR" sz="1050" i="1" dirty="0">
                <a:solidFill>
                  <a:schemeClr val="bg1"/>
                </a:solidFill>
              </a:rPr>
              <a:t>(2014)</a:t>
            </a:r>
            <a:endParaRPr lang="fr-FR" sz="105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ONISEP </a:t>
            </a:r>
            <a:r>
              <a:rPr lang="fr-FR" sz="1050" dirty="0" smtClean="0">
                <a:solidFill>
                  <a:schemeClr val="bg1"/>
                </a:solidFill>
              </a:rPr>
              <a:t>(</a:t>
            </a:r>
            <a:r>
              <a:rPr lang="fr-FR" sz="1050" i="1" dirty="0" smtClean="0">
                <a:solidFill>
                  <a:schemeClr val="bg1"/>
                </a:solidFill>
              </a:rPr>
              <a:t>2016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ARCELORMITTAL </a:t>
            </a:r>
            <a:r>
              <a:rPr lang="fr-FR" sz="1050" i="1" dirty="0" smtClean="0">
                <a:solidFill>
                  <a:schemeClr val="bg1"/>
                </a:solidFill>
              </a:rPr>
              <a:t>(2017 - 2018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71" name="Shape 1603"/>
          <p:cNvSpPr/>
          <p:nvPr/>
        </p:nvSpPr>
        <p:spPr>
          <a:xfrm>
            <a:off x="109451" y="2328979"/>
            <a:ext cx="5951220" cy="372868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MOE / Centres de Service / Conseil / Audit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" name="Shape 1513"/>
          <p:cNvSpPr txBox="1">
            <a:spLocks/>
          </p:cNvSpPr>
          <p:nvPr/>
        </p:nvSpPr>
        <p:spPr>
          <a:xfrm>
            <a:off x="323931" y="2730128"/>
            <a:ext cx="2761130" cy="224079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MAAF (</a:t>
            </a:r>
            <a:r>
              <a:rPr lang="fr-FR" sz="1050" i="1" dirty="0">
                <a:solidFill>
                  <a:schemeClr val="bg1"/>
                </a:solidFill>
              </a:rPr>
              <a:t>2012 / 2013)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GENERALI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 2012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ENIM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2013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ALSTOM </a:t>
            </a:r>
            <a:r>
              <a:rPr lang="fr-FR" sz="1050" i="1" dirty="0" smtClean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chemeClr val="bg1"/>
                </a:solidFill>
              </a:rPr>
              <a:t>2010 / </a:t>
            </a:r>
            <a:r>
              <a:rPr lang="fr-FR" sz="1050" i="1" dirty="0" smtClean="0">
                <a:solidFill>
                  <a:schemeClr val="bg1"/>
                </a:solidFill>
              </a:rPr>
              <a:t>2011 / 2018 - 2019)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CBP (</a:t>
            </a:r>
            <a:r>
              <a:rPr lang="fr-FR" sz="1050" i="1" dirty="0">
                <a:solidFill>
                  <a:schemeClr val="bg1"/>
                </a:solidFill>
              </a:rPr>
              <a:t>2010)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SNCF DSIV </a:t>
            </a:r>
            <a:r>
              <a:rPr lang="fr-FR" sz="1050" i="1" dirty="0">
                <a:solidFill>
                  <a:schemeClr val="bg1"/>
                </a:solidFill>
              </a:rPr>
              <a:t>(2010 – </a:t>
            </a:r>
            <a:r>
              <a:rPr lang="fr-FR" sz="1050" i="1" dirty="0" smtClean="0">
                <a:solidFill>
                  <a:schemeClr val="bg1"/>
                </a:solidFill>
              </a:rPr>
              <a:t>2013 / 2018 - 2021)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err="1" smtClean="0">
                <a:solidFill>
                  <a:schemeClr val="bg1"/>
                </a:solidFill>
              </a:rPr>
              <a:t>iMSA</a:t>
            </a:r>
            <a:r>
              <a:rPr lang="fr-FR" sz="1050" dirty="0" smtClean="0">
                <a:solidFill>
                  <a:schemeClr val="bg1"/>
                </a:solidFill>
              </a:rPr>
              <a:t> </a:t>
            </a:r>
            <a:r>
              <a:rPr lang="fr-FR" sz="1050" i="1" dirty="0" smtClean="0">
                <a:solidFill>
                  <a:schemeClr val="bg1"/>
                </a:solidFill>
              </a:rPr>
              <a:t>(</a:t>
            </a:r>
            <a:r>
              <a:rPr lang="fr-FR" sz="1050" i="1" dirty="0" smtClean="0">
                <a:solidFill>
                  <a:srgbClr val="00B0F0"/>
                </a:solidFill>
              </a:rPr>
              <a:t>En cours depuis 2018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CRPCEN </a:t>
            </a:r>
            <a:r>
              <a:rPr lang="fr-FR" sz="1050" i="1" dirty="0">
                <a:solidFill>
                  <a:schemeClr val="bg1"/>
                </a:solidFill>
              </a:rPr>
              <a:t>(2011 – 2013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CNAV</a:t>
            </a:r>
            <a:r>
              <a:rPr lang="fr-FR" sz="1050" i="1" dirty="0" smtClean="0">
                <a:solidFill>
                  <a:schemeClr val="bg1"/>
                </a:solidFill>
              </a:rPr>
              <a:t> (2017 / 2019)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SODEXO</a:t>
            </a:r>
            <a:r>
              <a:rPr lang="fr-FR" sz="1050" i="1" dirty="0" smtClean="0">
                <a:solidFill>
                  <a:schemeClr val="bg1"/>
                </a:solidFill>
              </a:rPr>
              <a:t> (2018 / 2019)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ARCELOR MITTAL </a:t>
            </a:r>
            <a:r>
              <a:rPr lang="fr-FR" sz="1050" i="1" dirty="0" smtClean="0">
                <a:solidFill>
                  <a:schemeClr val="bg1"/>
                </a:solidFill>
              </a:rPr>
              <a:t>(2012 / 2018)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BNP Paribas (</a:t>
            </a:r>
            <a:r>
              <a:rPr lang="fr-FR" sz="1050" i="1" dirty="0" smtClean="0">
                <a:solidFill>
                  <a:srgbClr val="00B0F0"/>
                </a:solidFill>
              </a:rPr>
              <a:t>en cours depuis 2021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73" name="Shape 1513"/>
          <p:cNvSpPr txBox="1">
            <a:spLocks/>
          </p:cNvSpPr>
          <p:nvPr/>
        </p:nvSpPr>
        <p:spPr>
          <a:xfrm>
            <a:off x="2991158" y="2779534"/>
            <a:ext cx="2761130" cy="214198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SOFAXIS</a:t>
            </a:r>
            <a:r>
              <a:rPr lang="fr-FR" sz="1050" i="1" dirty="0">
                <a:solidFill>
                  <a:schemeClr val="bg1"/>
                </a:solidFill>
              </a:rPr>
              <a:t> (</a:t>
            </a:r>
            <a:r>
              <a:rPr lang="fr-FR" sz="1050" i="1" dirty="0" smtClean="0">
                <a:solidFill>
                  <a:schemeClr val="bg1"/>
                </a:solidFill>
              </a:rPr>
              <a:t>2013 – 2016 - 2020)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CACF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2014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CDC</a:t>
            </a:r>
            <a:r>
              <a:rPr lang="fr-FR" sz="1050" i="1" dirty="0">
                <a:solidFill>
                  <a:schemeClr val="bg1"/>
                </a:solidFill>
              </a:rPr>
              <a:t> (2013)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ENGIE </a:t>
            </a:r>
            <a:r>
              <a:rPr lang="fr-FR" sz="1050" i="1" dirty="0">
                <a:solidFill>
                  <a:schemeClr val="bg1"/>
                </a:solidFill>
              </a:rPr>
              <a:t>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2013</a:t>
            </a:r>
            <a:r>
              <a:rPr lang="fr-FR" sz="1050" i="1" dirty="0" smtClean="0">
                <a:solidFill>
                  <a:schemeClr val="bg1"/>
                </a:solidFill>
              </a:rPr>
              <a:t>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chemeClr val="bg1"/>
                </a:solidFill>
              </a:rPr>
              <a:t>Natixis</a:t>
            </a:r>
            <a:r>
              <a:rPr lang="fr-FR" sz="1050" dirty="0">
                <a:solidFill>
                  <a:schemeClr val="bg1"/>
                </a:solidFill>
              </a:rPr>
              <a:t> Financement </a:t>
            </a:r>
            <a:r>
              <a:rPr lang="fr-FR" sz="1050" i="1" dirty="0">
                <a:solidFill>
                  <a:schemeClr val="bg1"/>
                </a:solidFill>
              </a:rPr>
              <a:t>(2014 - 2016)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CHOREGIE </a:t>
            </a:r>
            <a:r>
              <a:rPr lang="fr-FR" sz="1050" i="1" dirty="0">
                <a:solidFill>
                  <a:schemeClr val="bg1"/>
                </a:solidFill>
              </a:rPr>
              <a:t>(2014)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CNIEG</a:t>
            </a:r>
            <a:r>
              <a:rPr lang="fr-FR" sz="1050" i="1" dirty="0">
                <a:solidFill>
                  <a:schemeClr val="bg1"/>
                </a:solidFill>
              </a:rPr>
              <a:t> </a:t>
            </a:r>
            <a:r>
              <a:rPr lang="fr-FR" sz="1050" i="1" dirty="0" smtClean="0">
                <a:solidFill>
                  <a:schemeClr val="bg1"/>
                </a:solidFill>
              </a:rPr>
              <a:t>(2013 - 2017)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AMUNDI </a:t>
            </a:r>
            <a:r>
              <a:rPr lang="fr-FR" sz="1050" dirty="0" smtClean="0">
                <a:solidFill>
                  <a:schemeClr val="bg1"/>
                </a:solidFill>
              </a:rPr>
              <a:t>(</a:t>
            </a:r>
            <a:r>
              <a:rPr lang="fr-FR" sz="1050" i="1" dirty="0" smtClean="0">
                <a:solidFill>
                  <a:schemeClr val="bg1"/>
                </a:solidFill>
              </a:rPr>
              <a:t>2019 - 2020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AXA 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2018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COFIDIS (2018)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CARMOOVE (2018)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SCA (</a:t>
            </a:r>
            <a:r>
              <a:rPr lang="fr-FR" sz="1050" i="1" dirty="0">
                <a:solidFill>
                  <a:srgbClr val="00B0F0"/>
                </a:solidFill>
              </a:rPr>
              <a:t>en </a:t>
            </a:r>
            <a:r>
              <a:rPr lang="fr-FR" sz="1050" i="1" dirty="0" smtClean="0">
                <a:solidFill>
                  <a:srgbClr val="00B0F0"/>
                </a:solidFill>
              </a:rPr>
              <a:t>cours depuis 2018</a:t>
            </a:r>
            <a:r>
              <a:rPr lang="fr-FR" sz="105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4" name="Shape 1603"/>
          <p:cNvSpPr/>
          <p:nvPr/>
        </p:nvSpPr>
        <p:spPr>
          <a:xfrm>
            <a:off x="6235481" y="2357260"/>
            <a:ext cx="2409558" cy="372868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bg1"/>
                </a:solidFill>
                <a:latin typeface="Muli"/>
                <a:ea typeface="Muli"/>
                <a:cs typeface="Muli"/>
                <a:sym typeface="Muli"/>
              </a:rPr>
              <a:t>Formation</a:t>
            </a:r>
            <a:endParaRPr lang="en" sz="1800" b="1" dirty="0">
              <a:solidFill>
                <a:schemeClr val="bg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5" name="Shape 1513"/>
          <p:cNvSpPr txBox="1">
            <a:spLocks/>
          </p:cNvSpPr>
          <p:nvPr/>
        </p:nvSpPr>
        <p:spPr>
          <a:xfrm>
            <a:off x="6235481" y="2796642"/>
            <a:ext cx="2447695" cy="22631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MAAF </a:t>
            </a:r>
            <a:r>
              <a:rPr lang="fr-FR" sz="1050" i="1" dirty="0">
                <a:solidFill>
                  <a:schemeClr val="bg1"/>
                </a:solidFill>
              </a:rPr>
              <a:t>(2012 – 2014)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GENERALI </a:t>
            </a:r>
            <a:r>
              <a:rPr lang="fr-FR" sz="1050" i="1" dirty="0" smtClean="0">
                <a:solidFill>
                  <a:schemeClr val="bg1"/>
                </a:solidFill>
              </a:rPr>
              <a:t>(de 2013 à 2019)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MACIF </a:t>
            </a:r>
            <a:r>
              <a:rPr lang="fr-FR" sz="1050" i="1" dirty="0">
                <a:solidFill>
                  <a:schemeClr val="bg1"/>
                </a:solidFill>
              </a:rPr>
              <a:t>(2013)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CBP </a:t>
            </a:r>
            <a:r>
              <a:rPr lang="fr-FR" sz="1050" i="1" dirty="0">
                <a:solidFill>
                  <a:schemeClr val="bg1"/>
                </a:solidFill>
              </a:rPr>
              <a:t>(2010)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CRPCEN (</a:t>
            </a:r>
            <a:r>
              <a:rPr lang="fr-FR" sz="1050" i="1" dirty="0">
                <a:solidFill>
                  <a:schemeClr val="bg1"/>
                </a:solidFill>
              </a:rPr>
              <a:t>2012)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CHOREGIE</a:t>
            </a:r>
            <a:r>
              <a:rPr lang="fr-FR" sz="1050" i="1" dirty="0">
                <a:solidFill>
                  <a:schemeClr val="bg1"/>
                </a:solidFill>
              </a:rPr>
              <a:t> (2014)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ENIM</a:t>
            </a:r>
            <a:r>
              <a:rPr lang="fr-FR" sz="1050" i="1" dirty="0">
                <a:solidFill>
                  <a:schemeClr val="bg1"/>
                </a:solidFill>
              </a:rPr>
              <a:t> (</a:t>
            </a:r>
            <a:r>
              <a:rPr lang="fr-FR" sz="1050" i="1" dirty="0" smtClean="0">
                <a:solidFill>
                  <a:schemeClr val="bg1"/>
                </a:solidFill>
              </a:rPr>
              <a:t>2015)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ENGIE</a:t>
            </a:r>
            <a:r>
              <a:rPr lang="fr-FR" sz="1050" i="1" dirty="0" smtClean="0">
                <a:solidFill>
                  <a:schemeClr val="bg1"/>
                </a:solidFill>
              </a:rPr>
              <a:t> (2014)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CACF</a:t>
            </a:r>
            <a:r>
              <a:rPr lang="fr-FR" sz="1050" i="1" dirty="0" smtClean="0">
                <a:solidFill>
                  <a:schemeClr val="bg1"/>
                </a:solidFill>
              </a:rPr>
              <a:t>(2016</a:t>
            </a:r>
            <a:r>
              <a:rPr lang="fr-FR" sz="1050" i="1" dirty="0">
                <a:solidFill>
                  <a:schemeClr val="bg1"/>
                </a:solidFill>
              </a:rPr>
              <a:t> </a:t>
            </a:r>
            <a:r>
              <a:rPr lang="fr-FR" sz="1050" i="1" dirty="0" smtClean="0">
                <a:solidFill>
                  <a:schemeClr val="bg1"/>
                </a:solidFill>
              </a:rPr>
              <a:t>/ 2020)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SGCF</a:t>
            </a:r>
            <a:r>
              <a:rPr lang="fr-FR" sz="1050" i="1" dirty="0" smtClean="0">
                <a:solidFill>
                  <a:schemeClr val="bg1"/>
                </a:solidFill>
              </a:rPr>
              <a:t> (2017)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VALLOUREC (2019)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MSA (2019)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CNAM (2020)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BNP Paribas (2021)</a:t>
            </a:r>
          </a:p>
        </p:txBody>
      </p:sp>
      <p:sp>
        <p:nvSpPr>
          <p:cNvPr id="76" name="Shape 1513"/>
          <p:cNvSpPr txBox="1">
            <a:spLocks/>
          </p:cNvSpPr>
          <p:nvPr/>
        </p:nvSpPr>
        <p:spPr>
          <a:xfrm>
            <a:off x="6920841" y="626309"/>
            <a:ext cx="2282167" cy="14093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MALAKOFF MEDERIC </a:t>
            </a:r>
            <a:r>
              <a:rPr lang="fr-FR" sz="1050" i="1" dirty="0">
                <a:solidFill>
                  <a:schemeClr val="bg1"/>
                </a:solidFill>
              </a:rPr>
              <a:t>(2011)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JC DECAUX </a:t>
            </a:r>
            <a:r>
              <a:rPr lang="fr-FR" sz="1050" i="1" dirty="0">
                <a:solidFill>
                  <a:schemeClr val="bg1"/>
                </a:solidFill>
              </a:rPr>
              <a:t>(2012)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GENERALI </a:t>
            </a:r>
            <a:r>
              <a:rPr lang="fr-FR" sz="1050" i="1" dirty="0">
                <a:solidFill>
                  <a:schemeClr val="bg1"/>
                </a:solidFill>
              </a:rPr>
              <a:t>(2013-2014)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</a:rPr>
              <a:t>THALES</a:t>
            </a:r>
            <a:r>
              <a:rPr lang="fr-FR" sz="1050" i="1" dirty="0">
                <a:solidFill>
                  <a:schemeClr val="bg1"/>
                </a:solidFill>
              </a:rPr>
              <a:t> (2013)</a:t>
            </a:r>
            <a:endParaRPr lang="fr-FR" sz="105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bg1"/>
                </a:solidFill>
              </a:rPr>
              <a:t>ALSTOM</a:t>
            </a:r>
            <a:r>
              <a:rPr lang="fr-FR" sz="1050" i="1" dirty="0" smtClean="0">
                <a:solidFill>
                  <a:schemeClr val="bg1"/>
                </a:solidFill>
              </a:rPr>
              <a:t> (2018 - 2019)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BNP Paribas (2021 &amp; 2022)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SANTEVET (2021)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050" i="1" dirty="0" smtClean="0">
                <a:solidFill>
                  <a:schemeClr val="bg1"/>
                </a:solidFill>
              </a:rPr>
              <a:t>ADIS (2021 &amp; 2022)</a:t>
            </a:r>
          </a:p>
        </p:txBody>
      </p:sp>
    </p:spTree>
    <p:extLst>
      <p:ext uri="{BB962C8B-B14F-4D97-AF65-F5344CB8AC3E}">
        <p14:creationId xmlns:p14="http://schemas.microsoft.com/office/powerpoint/2010/main" val="14279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741</Words>
  <Application>Microsoft Office PowerPoint</Application>
  <PresentationFormat>Affichage à l'écran (16:9)</PresentationFormat>
  <Paragraphs>157</Paragraphs>
  <Slides>10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Nixie One</vt:lpstr>
      <vt:lpstr>Muli</vt:lpstr>
      <vt:lpstr>Imogen template</vt:lpstr>
      <vt:lpstr>Image bitmap</vt:lpstr>
      <vt:lpstr>BRMS (Systèmes Experts) &amp; IA Expertise / Compétence / Références</vt:lpstr>
      <vt:lpstr>5,4 ans Moyenne des années d’expérience sur le BRMS</vt:lpstr>
      <vt:lpstr>Présentation PowerPoint</vt:lpstr>
      <vt:lpstr>Présentation PowerPoint</vt:lpstr>
      <vt:lpstr>Présentation PowerPoint</vt:lpstr>
      <vt:lpstr>Socle d’expertise</vt:lpstr>
      <vt:lpstr>Expertise en IA</vt:lpstr>
      <vt:lpstr>Une R&amp;D dédiée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“L’intelligence au service du client Témoignage d’ENGIE”  Petit déjeuner - Hilton Paris Opéra Jeudi 1er décembre</dc:title>
  <cp:lastModifiedBy>Roberto CAURAND</cp:lastModifiedBy>
  <cp:revision>154</cp:revision>
  <dcterms:modified xsi:type="dcterms:W3CDTF">2022-11-17T14:13:15Z</dcterms:modified>
</cp:coreProperties>
</file>